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  <p:sldId id="277" r:id="rId4"/>
    <p:sldId id="278" r:id="rId5"/>
    <p:sldId id="279" r:id="rId6"/>
    <p:sldId id="260" r:id="rId7"/>
    <p:sldId id="281" r:id="rId8"/>
    <p:sldId id="297" r:id="rId9"/>
    <p:sldId id="298" r:id="rId10"/>
    <p:sldId id="311" r:id="rId11"/>
    <p:sldId id="282" r:id="rId12"/>
    <p:sldId id="299" r:id="rId13"/>
    <p:sldId id="300" r:id="rId14"/>
    <p:sldId id="284" r:id="rId15"/>
    <p:sldId id="301" r:id="rId16"/>
    <p:sldId id="285" r:id="rId17"/>
    <p:sldId id="286" r:id="rId18"/>
    <p:sldId id="302" r:id="rId19"/>
    <p:sldId id="303" r:id="rId20"/>
    <p:sldId id="287" r:id="rId21"/>
    <p:sldId id="304" r:id="rId22"/>
    <p:sldId id="288" r:id="rId23"/>
    <p:sldId id="305" r:id="rId24"/>
    <p:sldId id="306" r:id="rId25"/>
    <p:sldId id="289" r:id="rId26"/>
    <p:sldId id="261" r:id="rId27"/>
    <p:sldId id="307" r:id="rId28"/>
    <p:sldId id="309" r:id="rId29"/>
    <p:sldId id="310" r:id="rId30"/>
    <p:sldId id="312" r:id="rId31"/>
    <p:sldId id="293" r:id="rId32"/>
    <p:sldId id="294" r:id="rId33"/>
    <p:sldId id="295" r:id="rId34"/>
    <p:sldId id="296" r:id="rId3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Office User" initials="MOU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353" autoAdjust="0"/>
    <p:restoredTop sz="96405"/>
  </p:normalViewPr>
  <p:slideViewPr>
    <p:cSldViewPr snapToGrid="0" snapToObjects="1">
      <p:cViewPr varScale="1">
        <p:scale>
          <a:sx n="114" d="100"/>
          <a:sy n="114" d="100"/>
        </p:scale>
        <p:origin x="396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-1133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299C8B7-3B31-964A-9D49-FBE3BDDEE6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E45E74AE-2D80-9F4C-84DC-6CA35177E6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0C89F75-7E5E-5746-A8CC-1DDDC03C5F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FFCFF-EA05-9D40-B719-5D78978A39F8}" type="datetimeFigureOut">
              <a:rPr lang="nl-NL" smtClean="0"/>
              <a:t>19-5-2022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D366D1B-95DA-3F4B-AA3A-794D7569E8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15AB1EE-3221-5649-B8DE-43F802026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18C6C-7465-C148-A7EC-6FF31623502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06146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B91DB02-8DD8-5A41-8100-F2CC2316C7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20B853F7-C59D-E249-A785-FF7BF4D563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6869C42-710A-124C-8D80-6B0CE062F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FFCFF-EA05-9D40-B719-5D78978A39F8}" type="datetimeFigureOut">
              <a:rPr lang="nl-NL" smtClean="0"/>
              <a:t>19-5-2022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322E8A0-8B66-CC42-AB97-73F36ED300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4B56AB0-AF57-AB4F-9D9F-3F5622C6E1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18C6C-7465-C148-A7EC-6FF31623502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34806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A29C5219-B9C4-5844-A550-04F1048DA3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E94145CA-A93A-7A41-9124-2CCE15E68A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7D833A2-D446-9B49-BFF7-B3698489D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FFCFF-EA05-9D40-B719-5D78978A39F8}" type="datetimeFigureOut">
              <a:rPr lang="nl-NL" smtClean="0"/>
              <a:t>19-5-2022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9BEF005-CBB9-F84E-B854-5F10D52F61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213F44B-4CEF-A04D-A412-F989E3DE99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18C6C-7465-C148-A7EC-6FF31623502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22886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92A8DB3-383E-134D-A3CF-20757FEAC3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D225746-E05C-8842-984E-020A790703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4D52F73-92A7-7748-B1C8-C8C992F35E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FFCFF-EA05-9D40-B719-5D78978A39F8}" type="datetimeFigureOut">
              <a:rPr lang="nl-NL" smtClean="0"/>
              <a:t>19-5-2022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2004D09-DC36-B040-BC50-50CA5981FD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E76F23D-6A2F-0F46-97A7-385572884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18C6C-7465-C148-A7EC-6FF31623502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58728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F2D1290-7404-CB4A-AB48-2AF4CB60AD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4E60624-BAF8-AD4D-95C6-5A848211CD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1174A19-1C48-EC43-BCC3-A3484706E6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FFCFF-EA05-9D40-B719-5D78978A39F8}" type="datetimeFigureOut">
              <a:rPr lang="nl-NL" smtClean="0"/>
              <a:t>19-5-2022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CE33EFE-5459-8E4F-A374-380B10764C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21FCF0B-B2FB-974B-9ED9-93F4FA117F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18C6C-7465-C148-A7EC-6FF31623502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69615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A67D31-854B-6849-A1E1-4567309F00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E1B0FED-D890-B946-A102-BB809C5FD7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8C932BBE-67E0-0B42-85B0-429C13AC51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ED12A088-AB4C-3D4B-9D7B-690912061D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FFCFF-EA05-9D40-B719-5D78978A39F8}" type="datetimeFigureOut">
              <a:rPr lang="nl-NL" smtClean="0"/>
              <a:t>19-5-2022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0F989B06-45BB-DD4D-A557-6BFC3C6061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9109941C-E231-DB49-9D6D-807393CE4E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18C6C-7465-C148-A7EC-6FF31623502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56964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241A2DB-3782-0F41-96D5-5CBBACF375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18FFE4B-7E54-5740-BD8D-F11145EAAB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BF86252D-DA9A-8142-B37E-3E75FDC04C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7BA77FA9-0010-0E43-BD29-A7ABB5DFDC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EEBFE860-213E-424A-8BB4-5C10F9F72B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1A29E54D-5B54-C44B-A42A-5D72D39C2D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FFCFF-EA05-9D40-B719-5D78978A39F8}" type="datetimeFigureOut">
              <a:rPr lang="nl-NL" smtClean="0"/>
              <a:t>19-5-2022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901A10B0-3754-5F4A-B204-4470C7FF5B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A0DBCBD0-584E-864D-AD34-7E30466F8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18C6C-7465-C148-A7EC-6FF31623502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3561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DE1296B-870F-F847-B6CE-008EFF8BB3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97731820-E6B6-6D4A-BB7C-2C37AF0C45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FFCFF-EA05-9D40-B719-5D78978A39F8}" type="datetimeFigureOut">
              <a:rPr lang="nl-NL" smtClean="0"/>
              <a:t>19-5-2022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0FDBF8F4-C1CC-6343-85A8-C03EA85C48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A7E635DF-4B0A-8649-8D24-AD1E9DD4E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18C6C-7465-C148-A7EC-6FF31623502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17843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BFEC44CD-6814-874B-9C91-B97CFA0362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FFCFF-EA05-9D40-B719-5D78978A39F8}" type="datetimeFigureOut">
              <a:rPr lang="nl-NL" smtClean="0"/>
              <a:t>19-5-2022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38C27A4E-71F2-2A4E-A32D-5DB46ADEE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01F82663-7CE3-4D43-9D03-16DF9BF956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18C6C-7465-C148-A7EC-6FF31623502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64116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A8ED675-DB48-0146-8E15-BE7BA1CA69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7BEDDB9-1C64-BD4E-9B14-B345B0E99A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CE685EE8-BCF9-9041-8F49-5B94F7D40F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A4CCFDB-78F8-C046-8851-95FD325D07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FFCFF-EA05-9D40-B719-5D78978A39F8}" type="datetimeFigureOut">
              <a:rPr lang="nl-NL" smtClean="0"/>
              <a:t>19-5-2022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A1107B79-0D21-BA46-AC4E-83824F145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49D26BC-3507-C644-B06C-E431803363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18C6C-7465-C148-A7EC-6FF31623502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10790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5068BC2-F04D-BC41-891D-5E44AAAF00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92E8EBA8-D056-9342-98FE-6204683F75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8A80AFC6-338B-8248-BBFB-9BFA74293D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993D4AAC-4BA9-3848-8D7B-B59CB6BD67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FFCFF-EA05-9D40-B719-5D78978A39F8}" type="datetimeFigureOut">
              <a:rPr lang="nl-NL" smtClean="0"/>
              <a:t>19-5-2022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33B4F2BE-C196-FB4B-B010-184BF98E4D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50F31D51-06F1-1441-BE3F-A4005A1E2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18C6C-7465-C148-A7EC-6FF31623502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03085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50B23861-FFD8-6A44-9C66-9031217D01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8C520DC-DE96-E446-B0CE-59FD617D41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9526E23-B9C7-0140-BF81-340034174C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EFFCFF-EA05-9D40-B719-5D78978A39F8}" type="datetimeFigureOut">
              <a:rPr lang="nl-NL" smtClean="0"/>
              <a:t>19-5-2022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BD3A1BD-D027-A942-9902-297E2DA5FC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3AE0824-A123-1248-996C-3DB48584B1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B18C6C-7465-C148-A7EC-6FF31623502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40250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ns.nl/documenten/kwaliteitsbeoordeling-tweede-trimester-seo" TargetMode="External"/><Relationship Id="rId2" Type="http://schemas.openxmlformats.org/officeDocument/2006/relationships/hyperlink" Target="https://www.peridos.nl/wp-content/uploads/2022/05/Beschrijving-beeldbeoordeling-eerste-tweede-trimester-SEO-Echoscopist-V1.7.pdf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s://www.pns.nl/documenten/format-scoringsformulier-kwaliteitsbeoordeling-seo" TargetMode="Externa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>
            <a:extLst>
              <a:ext uri="{FF2B5EF4-FFF2-40B4-BE49-F238E27FC236}">
                <a16:creationId xmlns:a16="http://schemas.microsoft.com/office/drawing/2014/main" id="{9688042E-B799-C54E-B9F0-99FFC6B1CF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972235"/>
            <a:ext cx="9144000" cy="3285565"/>
          </a:xfrm>
        </p:spPr>
        <p:txBody>
          <a:bodyPr>
            <a:noAutofit/>
          </a:bodyPr>
          <a:lstStyle/>
          <a:p>
            <a:r>
              <a:rPr lang="nl-NL" sz="5400" dirty="0">
                <a:solidFill>
                  <a:schemeClr val="accent5">
                    <a:lumMod val="50000"/>
                  </a:schemeClr>
                </a:solidFill>
              </a:rPr>
              <a:t>Logboek</a:t>
            </a:r>
            <a:r>
              <a:rPr lang="nl-NL" sz="54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</a:p>
          <a:p>
            <a:r>
              <a:rPr lang="nl-NL" sz="6600" b="1" dirty="0">
                <a:solidFill>
                  <a:schemeClr val="accent5">
                    <a:lumMod val="50000"/>
                  </a:schemeClr>
                </a:solidFill>
              </a:rPr>
              <a:t>Tweede trimester SEO </a:t>
            </a:r>
          </a:p>
          <a:p>
            <a:r>
              <a:rPr lang="nl-NL" sz="5400" dirty="0">
                <a:solidFill>
                  <a:schemeClr val="accent5">
                    <a:lumMod val="50000"/>
                  </a:schemeClr>
                </a:solidFill>
              </a:rPr>
              <a:t>beeldbeoordeling</a:t>
            </a:r>
          </a:p>
        </p:txBody>
      </p:sp>
      <p:pic>
        <p:nvPicPr>
          <p:cNvPr id="7" name="Afbeelding 6" descr="Peridos">
            <a:extLst>
              <a:ext uri="{FF2B5EF4-FFF2-40B4-BE49-F238E27FC236}">
                <a16:creationId xmlns:a16="http://schemas.microsoft.com/office/drawing/2014/main" id="{4E526C4F-3DDF-47E9-A735-5F71C4058F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0899" y="5891547"/>
            <a:ext cx="2123440" cy="6870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484646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12DC63-B3F5-48D9-B0A8-E4292AAC7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6463" y="457200"/>
            <a:ext cx="2606765" cy="1227909"/>
          </a:xfrm>
        </p:spPr>
        <p:txBody>
          <a:bodyPr anchor="t">
            <a:noAutofit/>
          </a:bodyPr>
          <a:lstStyle/>
          <a:p>
            <a:r>
              <a:rPr lang="nl-NL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Centraal zenuwstelsel: </a:t>
            </a:r>
            <a:endParaRPr lang="nl-NL" dirty="0">
              <a:latin typeface="+mn-lt"/>
            </a:endParaRPr>
          </a:p>
        </p:txBody>
      </p:sp>
      <p:sp>
        <p:nvSpPr>
          <p:cNvPr id="6" name="Tijdelijke aanduiding voor afbeelding 5">
            <a:extLst>
              <a:ext uri="{FF2B5EF4-FFF2-40B4-BE49-F238E27FC236}">
                <a16:creationId xmlns:a16="http://schemas.microsoft.com/office/drawing/2014/main" id="{4CE17A3B-C729-4EE2-8DC0-195D8C2883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148150" y="167054"/>
            <a:ext cx="8817427" cy="6532683"/>
          </a:xfrm>
        </p:spPr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688042E-B799-C54E-B9F0-99FFC6B1CF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33819" y="1652452"/>
            <a:ext cx="2452051" cy="3311434"/>
          </a:xfrm>
        </p:spPr>
        <p:txBody>
          <a:bodyPr>
            <a:noAutofit/>
          </a:bodyPr>
          <a:lstStyle/>
          <a:p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Wervelkolom- coronaal (</a:t>
            </a:r>
            <a:r>
              <a:rPr lang="nl-NL" sz="2400" dirty="0" err="1">
                <a:solidFill>
                  <a:schemeClr val="accent5">
                    <a:lumMod val="50000"/>
                  </a:schemeClr>
                </a:solidFill>
              </a:rPr>
              <a:t>lumbo</a:t>
            </a:r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)-sacraal</a:t>
            </a: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7" name="Afbeelding 6" descr="Peridos">
            <a:extLst>
              <a:ext uri="{FF2B5EF4-FFF2-40B4-BE49-F238E27FC236}">
                <a16:creationId xmlns:a16="http://schemas.microsoft.com/office/drawing/2014/main" id="{1CBA371D-7F8B-4984-8EA0-F721CD92A5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463" y="5713730"/>
            <a:ext cx="2123440" cy="6870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594131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12DC63-B3F5-48D9-B0A8-E4292AAC7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6463" y="457201"/>
            <a:ext cx="2606765" cy="527538"/>
          </a:xfrm>
        </p:spPr>
        <p:txBody>
          <a:bodyPr anchor="t">
            <a:noAutofit/>
          </a:bodyPr>
          <a:lstStyle/>
          <a:p>
            <a:r>
              <a:rPr lang="nl-NL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Gelaat:</a:t>
            </a:r>
            <a:endParaRPr lang="nl-NL" dirty="0">
              <a:latin typeface="+mn-lt"/>
            </a:endParaRPr>
          </a:p>
        </p:txBody>
      </p:sp>
      <p:sp>
        <p:nvSpPr>
          <p:cNvPr id="6" name="Tijdelijke aanduiding voor afbeelding 5">
            <a:extLst>
              <a:ext uri="{FF2B5EF4-FFF2-40B4-BE49-F238E27FC236}">
                <a16:creationId xmlns:a16="http://schemas.microsoft.com/office/drawing/2014/main" id="{4CE17A3B-C729-4EE2-8DC0-195D8C2883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148150" y="167054"/>
            <a:ext cx="8817427" cy="6532683"/>
          </a:xfrm>
        </p:spPr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688042E-B799-C54E-B9F0-99FFC6B1CF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33819" y="984237"/>
            <a:ext cx="2452051" cy="3311434"/>
          </a:xfrm>
        </p:spPr>
        <p:txBody>
          <a:bodyPr>
            <a:noAutofit/>
          </a:bodyPr>
          <a:lstStyle/>
          <a:p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Sagittale doorsnede profiel</a:t>
            </a: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7" name="Afbeelding 6" descr="Peridos">
            <a:extLst>
              <a:ext uri="{FF2B5EF4-FFF2-40B4-BE49-F238E27FC236}">
                <a16:creationId xmlns:a16="http://schemas.microsoft.com/office/drawing/2014/main" id="{1CBA371D-7F8B-4984-8EA0-F721CD92A5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463" y="5713730"/>
            <a:ext cx="2123440" cy="6870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057694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12DC63-B3F5-48D9-B0A8-E4292AAC7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6463" y="457201"/>
            <a:ext cx="2606765" cy="527538"/>
          </a:xfrm>
        </p:spPr>
        <p:txBody>
          <a:bodyPr anchor="t">
            <a:noAutofit/>
          </a:bodyPr>
          <a:lstStyle/>
          <a:p>
            <a:r>
              <a:rPr lang="nl-NL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Gelaat:</a:t>
            </a:r>
            <a:endParaRPr lang="nl-NL" dirty="0">
              <a:latin typeface="+mn-lt"/>
            </a:endParaRPr>
          </a:p>
        </p:txBody>
      </p:sp>
      <p:sp>
        <p:nvSpPr>
          <p:cNvPr id="6" name="Tijdelijke aanduiding voor afbeelding 5">
            <a:extLst>
              <a:ext uri="{FF2B5EF4-FFF2-40B4-BE49-F238E27FC236}">
                <a16:creationId xmlns:a16="http://schemas.microsoft.com/office/drawing/2014/main" id="{4CE17A3B-C729-4EE2-8DC0-195D8C2883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148150" y="167054"/>
            <a:ext cx="8817427" cy="6532683"/>
          </a:xfrm>
        </p:spPr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688042E-B799-C54E-B9F0-99FFC6B1CF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33819" y="984237"/>
            <a:ext cx="2452051" cy="3311434"/>
          </a:xfrm>
        </p:spPr>
        <p:txBody>
          <a:bodyPr>
            <a:noAutofit/>
          </a:bodyPr>
          <a:lstStyle/>
          <a:p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Doorsnede </a:t>
            </a:r>
            <a:r>
              <a:rPr lang="nl-NL" sz="2400" dirty="0" err="1">
                <a:solidFill>
                  <a:schemeClr val="accent5">
                    <a:lumMod val="50000"/>
                  </a:schemeClr>
                </a:solidFill>
              </a:rPr>
              <a:t>orbitae</a:t>
            </a:r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-transversaal</a:t>
            </a: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7" name="Afbeelding 6" descr="Peridos">
            <a:extLst>
              <a:ext uri="{FF2B5EF4-FFF2-40B4-BE49-F238E27FC236}">
                <a16:creationId xmlns:a16="http://schemas.microsoft.com/office/drawing/2014/main" id="{1CBA371D-7F8B-4984-8EA0-F721CD92A5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463" y="5713730"/>
            <a:ext cx="2123440" cy="6870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724278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12DC63-B3F5-48D9-B0A8-E4292AAC7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6463" y="457201"/>
            <a:ext cx="2606765" cy="527538"/>
          </a:xfrm>
        </p:spPr>
        <p:txBody>
          <a:bodyPr anchor="t">
            <a:noAutofit/>
          </a:bodyPr>
          <a:lstStyle/>
          <a:p>
            <a:r>
              <a:rPr lang="nl-NL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Gelaat:</a:t>
            </a:r>
            <a:endParaRPr lang="nl-NL" dirty="0">
              <a:latin typeface="+mn-lt"/>
            </a:endParaRPr>
          </a:p>
        </p:txBody>
      </p:sp>
      <p:sp>
        <p:nvSpPr>
          <p:cNvPr id="6" name="Tijdelijke aanduiding voor afbeelding 5">
            <a:extLst>
              <a:ext uri="{FF2B5EF4-FFF2-40B4-BE49-F238E27FC236}">
                <a16:creationId xmlns:a16="http://schemas.microsoft.com/office/drawing/2014/main" id="{4CE17A3B-C729-4EE2-8DC0-195D8C2883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148150" y="167054"/>
            <a:ext cx="8817427" cy="6532683"/>
          </a:xfrm>
        </p:spPr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688042E-B799-C54E-B9F0-99FFC6B1CF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33819" y="984237"/>
            <a:ext cx="2452051" cy="3311434"/>
          </a:xfrm>
        </p:spPr>
        <p:txBody>
          <a:bodyPr>
            <a:noAutofit/>
          </a:bodyPr>
          <a:lstStyle/>
          <a:p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Coronale doorsnede neus, lippen</a:t>
            </a: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7" name="Afbeelding 6" descr="Peridos">
            <a:extLst>
              <a:ext uri="{FF2B5EF4-FFF2-40B4-BE49-F238E27FC236}">
                <a16:creationId xmlns:a16="http://schemas.microsoft.com/office/drawing/2014/main" id="{1CBA371D-7F8B-4984-8EA0-F721CD92A5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463" y="5713730"/>
            <a:ext cx="2123440" cy="6870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263153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12DC63-B3F5-48D9-B0A8-E4292AAC7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6463" y="457201"/>
            <a:ext cx="2606765" cy="518746"/>
          </a:xfrm>
        </p:spPr>
        <p:txBody>
          <a:bodyPr anchor="t">
            <a:noAutofit/>
          </a:bodyPr>
          <a:lstStyle/>
          <a:p>
            <a:r>
              <a:rPr lang="nl-NL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Thorax:</a:t>
            </a:r>
            <a:endParaRPr lang="nl-NL" dirty="0">
              <a:latin typeface="+mn-lt"/>
            </a:endParaRPr>
          </a:p>
        </p:txBody>
      </p:sp>
      <p:sp>
        <p:nvSpPr>
          <p:cNvPr id="6" name="Tijdelijke aanduiding voor afbeelding 5">
            <a:extLst>
              <a:ext uri="{FF2B5EF4-FFF2-40B4-BE49-F238E27FC236}">
                <a16:creationId xmlns:a16="http://schemas.microsoft.com/office/drawing/2014/main" id="{4CE17A3B-C729-4EE2-8DC0-195D8C2883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148150" y="167054"/>
            <a:ext cx="8817427" cy="6532683"/>
          </a:xfrm>
        </p:spPr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688042E-B799-C54E-B9F0-99FFC6B1CF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56463" y="975947"/>
            <a:ext cx="2452051" cy="3311434"/>
          </a:xfrm>
        </p:spPr>
        <p:txBody>
          <a:bodyPr>
            <a:noAutofit/>
          </a:bodyPr>
          <a:lstStyle/>
          <a:p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Vorm thorax en echogeniciteit longen en positie van het hart</a:t>
            </a: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7" name="Afbeelding 6" descr="Peridos">
            <a:extLst>
              <a:ext uri="{FF2B5EF4-FFF2-40B4-BE49-F238E27FC236}">
                <a16:creationId xmlns:a16="http://schemas.microsoft.com/office/drawing/2014/main" id="{1CBA371D-7F8B-4984-8EA0-F721CD92A5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463" y="5713730"/>
            <a:ext cx="2123440" cy="6870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855715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12DC63-B3F5-48D9-B0A8-E4292AAC7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6463" y="457201"/>
            <a:ext cx="2606765" cy="518746"/>
          </a:xfrm>
        </p:spPr>
        <p:txBody>
          <a:bodyPr anchor="t">
            <a:noAutofit/>
          </a:bodyPr>
          <a:lstStyle/>
          <a:p>
            <a:r>
              <a:rPr lang="nl-NL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Thorax:</a:t>
            </a:r>
            <a:endParaRPr lang="nl-NL" dirty="0">
              <a:latin typeface="+mn-lt"/>
            </a:endParaRPr>
          </a:p>
        </p:txBody>
      </p:sp>
      <p:sp>
        <p:nvSpPr>
          <p:cNvPr id="6" name="Tijdelijke aanduiding voor afbeelding 5">
            <a:extLst>
              <a:ext uri="{FF2B5EF4-FFF2-40B4-BE49-F238E27FC236}">
                <a16:creationId xmlns:a16="http://schemas.microsoft.com/office/drawing/2014/main" id="{4CE17A3B-C729-4EE2-8DC0-195D8C2883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148150" y="167054"/>
            <a:ext cx="8817427" cy="6532683"/>
          </a:xfrm>
        </p:spPr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688042E-B799-C54E-B9F0-99FFC6B1CF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56463" y="975947"/>
            <a:ext cx="2452051" cy="3311434"/>
          </a:xfrm>
        </p:spPr>
        <p:txBody>
          <a:bodyPr>
            <a:noAutofit/>
          </a:bodyPr>
          <a:lstStyle/>
          <a:p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Beoordeling </a:t>
            </a:r>
            <a:r>
              <a:rPr lang="nl-NL" sz="2400" dirty="0" err="1">
                <a:solidFill>
                  <a:schemeClr val="accent5">
                    <a:lumMod val="50000"/>
                  </a:schemeClr>
                </a:solidFill>
              </a:rPr>
              <a:t>diaphragma</a:t>
            </a:r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7" name="Afbeelding 6" descr="Peridos">
            <a:extLst>
              <a:ext uri="{FF2B5EF4-FFF2-40B4-BE49-F238E27FC236}">
                <a16:creationId xmlns:a16="http://schemas.microsoft.com/office/drawing/2014/main" id="{1CBA371D-7F8B-4984-8EA0-F721CD92A5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463" y="5713730"/>
            <a:ext cx="2123440" cy="6870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348546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12DC63-B3F5-48D9-B0A8-E4292AAC7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6463" y="457201"/>
            <a:ext cx="2606765" cy="518746"/>
          </a:xfrm>
        </p:spPr>
        <p:txBody>
          <a:bodyPr anchor="t">
            <a:noAutofit/>
          </a:bodyPr>
          <a:lstStyle/>
          <a:p>
            <a:r>
              <a:rPr lang="nl-NL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Hart:</a:t>
            </a:r>
            <a:endParaRPr lang="nl-NL" dirty="0">
              <a:latin typeface="+mn-lt"/>
            </a:endParaRPr>
          </a:p>
        </p:txBody>
      </p:sp>
      <p:sp>
        <p:nvSpPr>
          <p:cNvPr id="6" name="Tijdelijke aanduiding voor afbeelding 5">
            <a:extLst>
              <a:ext uri="{FF2B5EF4-FFF2-40B4-BE49-F238E27FC236}">
                <a16:creationId xmlns:a16="http://schemas.microsoft.com/office/drawing/2014/main" id="{4CE17A3B-C729-4EE2-8DC0-195D8C2883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148150" y="167054"/>
            <a:ext cx="8817427" cy="6532683"/>
          </a:xfrm>
        </p:spPr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688042E-B799-C54E-B9F0-99FFC6B1CF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56463" y="975947"/>
            <a:ext cx="2452051" cy="3311434"/>
          </a:xfrm>
        </p:spPr>
        <p:txBody>
          <a:bodyPr>
            <a:noAutofit/>
          </a:bodyPr>
          <a:lstStyle/>
          <a:p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Vierkamerbeeld </a:t>
            </a: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pPr algn="l"/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7" name="Afbeelding 6" descr="Peridos">
            <a:extLst>
              <a:ext uri="{FF2B5EF4-FFF2-40B4-BE49-F238E27FC236}">
                <a16:creationId xmlns:a16="http://schemas.microsoft.com/office/drawing/2014/main" id="{1CBA371D-7F8B-4984-8EA0-F721CD92A5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463" y="5713730"/>
            <a:ext cx="2123440" cy="6870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965752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12DC63-B3F5-48D9-B0A8-E4292AAC7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6463" y="457201"/>
            <a:ext cx="2606765" cy="518746"/>
          </a:xfrm>
        </p:spPr>
        <p:txBody>
          <a:bodyPr anchor="t">
            <a:noAutofit/>
          </a:bodyPr>
          <a:lstStyle/>
          <a:p>
            <a:r>
              <a:rPr lang="nl-NL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Hart:</a:t>
            </a:r>
            <a:endParaRPr lang="nl-NL" dirty="0">
              <a:latin typeface="+mn-lt"/>
            </a:endParaRPr>
          </a:p>
        </p:txBody>
      </p:sp>
      <p:sp>
        <p:nvSpPr>
          <p:cNvPr id="6" name="Tijdelijke aanduiding voor afbeelding 5">
            <a:extLst>
              <a:ext uri="{FF2B5EF4-FFF2-40B4-BE49-F238E27FC236}">
                <a16:creationId xmlns:a16="http://schemas.microsoft.com/office/drawing/2014/main" id="{4CE17A3B-C729-4EE2-8DC0-195D8C2883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148150" y="167054"/>
            <a:ext cx="8817427" cy="6532683"/>
          </a:xfrm>
        </p:spPr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688042E-B799-C54E-B9F0-99FFC6B1CF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56463" y="975947"/>
            <a:ext cx="2452051" cy="3311434"/>
          </a:xfrm>
        </p:spPr>
        <p:txBody>
          <a:bodyPr>
            <a:noAutofit/>
          </a:bodyPr>
          <a:lstStyle/>
          <a:p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Hart: linker uitstroombaan</a:t>
            </a: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pPr algn="l"/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7" name="Afbeelding 6" descr="Peridos">
            <a:extLst>
              <a:ext uri="{FF2B5EF4-FFF2-40B4-BE49-F238E27FC236}">
                <a16:creationId xmlns:a16="http://schemas.microsoft.com/office/drawing/2014/main" id="{1CBA371D-7F8B-4984-8EA0-F721CD92A5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463" y="5713730"/>
            <a:ext cx="2123440" cy="6870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948076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12DC63-B3F5-48D9-B0A8-E4292AAC7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6463" y="457201"/>
            <a:ext cx="2606765" cy="518746"/>
          </a:xfrm>
        </p:spPr>
        <p:txBody>
          <a:bodyPr anchor="t">
            <a:noAutofit/>
          </a:bodyPr>
          <a:lstStyle/>
          <a:p>
            <a:r>
              <a:rPr lang="nl-NL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Hart:</a:t>
            </a:r>
            <a:endParaRPr lang="nl-NL" dirty="0">
              <a:latin typeface="+mn-lt"/>
            </a:endParaRPr>
          </a:p>
        </p:txBody>
      </p:sp>
      <p:sp>
        <p:nvSpPr>
          <p:cNvPr id="6" name="Tijdelijke aanduiding voor afbeelding 5">
            <a:extLst>
              <a:ext uri="{FF2B5EF4-FFF2-40B4-BE49-F238E27FC236}">
                <a16:creationId xmlns:a16="http://schemas.microsoft.com/office/drawing/2014/main" id="{4CE17A3B-C729-4EE2-8DC0-195D8C2883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148150" y="167054"/>
            <a:ext cx="8817427" cy="6532683"/>
          </a:xfrm>
        </p:spPr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688042E-B799-C54E-B9F0-99FFC6B1CF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56463" y="975947"/>
            <a:ext cx="2452051" cy="3311434"/>
          </a:xfrm>
        </p:spPr>
        <p:txBody>
          <a:bodyPr>
            <a:noAutofit/>
          </a:bodyPr>
          <a:lstStyle/>
          <a:p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Hart: rechter uitstroombaan</a:t>
            </a: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pPr algn="l"/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7" name="Afbeelding 6" descr="Peridos">
            <a:extLst>
              <a:ext uri="{FF2B5EF4-FFF2-40B4-BE49-F238E27FC236}">
                <a16:creationId xmlns:a16="http://schemas.microsoft.com/office/drawing/2014/main" id="{1CBA371D-7F8B-4984-8EA0-F721CD92A5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463" y="5713730"/>
            <a:ext cx="2123440" cy="6870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82666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12DC63-B3F5-48D9-B0A8-E4292AAC7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6463" y="457201"/>
            <a:ext cx="2606765" cy="518746"/>
          </a:xfrm>
        </p:spPr>
        <p:txBody>
          <a:bodyPr anchor="t">
            <a:noAutofit/>
          </a:bodyPr>
          <a:lstStyle/>
          <a:p>
            <a:r>
              <a:rPr lang="nl-NL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Hart:</a:t>
            </a:r>
            <a:endParaRPr lang="nl-NL" dirty="0">
              <a:latin typeface="+mn-lt"/>
            </a:endParaRPr>
          </a:p>
        </p:txBody>
      </p:sp>
      <p:sp>
        <p:nvSpPr>
          <p:cNvPr id="6" name="Tijdelijke aanduiding voor afbeelding 5">
            <a:extLst>
              <a:ext uri="{FF2B5EF4-FFF2-40B4-BE49-F238E27FC236}">
                <a16:creationId xmlns:a16="http://schemas.microsoft.com/office/drawing/2014/main" id="{4CE17A3B-C729-4EE2-8DC0-195D8C2883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148150" y="167054"/>
            <a:ext cx="8817427" cy="6532683"/>
          </a:xfrm>
        </p:spPr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688042E-B799-C54E-B9F0-99FFC6B1CF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56463" y="975947"/>
            <a:ext cx="2452051" cy="3311434"/>
          </a:xfrm>
        </p:spPr>
        <p:txBody>
          <a:bodyPr>
            <a:noAutofit/>
          </a:bodyPr>
          <a:lstStyle/>
          <a:p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Hart: 3 </a:t>
            </a:r>
            <a:r>
              <a:rPr lang="nl-NL" sz="2400" dirty="0" err="1">
                <a:solidFill>
                  <a:schemeClr val="accent5">
                    <a:lumMod val="50000"/>
                  </a:schemeClr>
                </a:solidFill>
              </a:rPr>
              <a:t>vessel</a:t>
            </a:r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 view</a:t>
            </a: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pPr algn="l"/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7" name="Afbeelding 6" descr="Peridos">
            <a:extLst>
              <a:ext uri="{FF2B5EF4-FFF2-40B4-BE49-F238E27FC236}">
                <a16:creationId xmlns:a16="http://schemas.microsoft.com/office/drawing/2014/main" id="{1CBA371D-7F8B-4984-8EA0-F721CD92A5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463" y="5713730"/>
            <a:ext cx="2123440" cy="6870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340688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>
            <a:extLst>
              <a:ext uri="{FF2B5EF4-FFF2-40B4-BE49-F238E27FC236}">
                <a16:creationId xmlns:a16="http://schemas.microsoft.com/office/drawing/2014/main" id="{9688042E-B799-C54E-B9F0-99FFC6B1CF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83341" y="863600"/>
            <a:ext cx="9914965" cy="5214471"/>
          </a:xfrm>
        </p:spPr>
        <p:txBody>
          <a:bodyPr>
            <a:noAutofit/>
          </a:bodyPr>
          <a:lstStyle/>
          <a:p>
            <a:pPr algn="l"/>
            <a:r>
              <a:rPr lang="nl-NL" b="1" dirty="0">
                <a:solidFill>
                  <a:schemeClr val="accent5">
                    <a:lumMod val="50000"/>
                  </a:schemeClr>
                </a:solidFill>
              </a:rPr>
              <a:t>Procedure:</a:t>
            </a:r>
          </a:p>
          <a:p>
            <a:pPr algn="l"/>
            <a:endParaRPr lang="nl-NL" sz="1200" b="1" dirty="0">
              <a:solidFill>
                <a:schemeClr val="accent5">
                  <a:lumMod val="50000"/>
                </a:schemeClr>
              </a:solidFill>
            </a:endParaRPr>
          </a:p>
          <a:p>
            <a:pPr algn="l">
              <a:buFont typeface="Arial" panose="020B0604020202020204" pitchFamily="34" charset="0"/>
              <a:buChar char="•"/>
              <a:defRPr/>
            </a:pPr>
            <a:r>
              <a:rPr lang="nl-NL" altLang="nl-NL" sz="1800" dirty="0">
                <a:solidFill>
                  <a:schemeClr val="accent5">
                    <a:lumMod val="50000"/>
                  </a:schemeClr>
                </a:solidFill>
              </a:rPr>
              <a:t> Per echoscopist worden 5 recente Tweede trimester SEO’s geselecteerd door het Regionaal Centrum. Deze zijn te vinden in Peridos.</a:t>
            </a:r>
          </a:p>
          <a:p>
            <a:pPr algn="l">
              <a:buFont typeface="Arial" panose="020B0604020202020204" pitchFamily="34" charset="0"/>
              <a:buChar char="•"/>
              <a:defRPr/>
            </a:pPr>
            <a:r>
              <a:rPr lang="nl-NL" altLang="nl-NL" sz="1800" dirty="0">
                <a:solidFill>
                  <a:schemeClr val="accent5">
                    <a:lumMod val="50000"/>
                  </a:schemeClr>
                </a:solidFill>
              </a:rPr>
              <a:t> U kiest zelf de 3 beste casus die u in wilt sturen voor de beoordeling.</a:t>
            </a:r>
          </a:p>
          <a:p>
            <a:pPr algn="l">
              <a:buFont typeface="Arial" panose="020B0604020202020204" pitchFamily="34" charset="0"/>
              <a:buChar char="•"/>
              <a:defRPr/>
            </a:pPr>
            <a:r>
              <a:rPr lang="nl-NL" altLang="nl-NL" sz="1800" dirty="0">
                <a:solidFill>
                  <a:schemeClr val="accent5">
                    <a:lumMod val="50000"/>
                  </a:schemeClr>
                </a:solidFill>
              </a:rPr>
              <a:t> De echobeelden dient u </a:t>
            </a:r>
            <a:r>
              <a:rPr lang="nl-NL" altLang="nl-NL" sz="1800" u="sng" dirty="0">
                <a:solidFill>
                  <a:schemeClr val="accent5">
                    <a:lumMod val="50000"/>
                  </a:schemeClr>
                </a:solidFill>
              </a:rPr>
              <a:t>per casus</a:t>
            </a:r>
            <a:r>
              <a:rPr lang="nl-NL" altLang="nl-NL" sz="1800" dirty="0">
                <a:solidFill>
                  <a:schemeClr val="accent5">
                    <a:lumMod val="50000"/>
                  </a:schemeClr>
                </a:solidFill>
              </a:rPr>
              <a:t> aan te leveren in een PowerPointpresentatie volgens dit format.    Iedere dia heeft een titel zodat u weet welk beeld moet worden toegevoegd. </a:t>
            </a:r>
          </a:p>
          <a:p>
            <a:pPr algn="l">
              <a:buFont typeface="Arial" panose="020B0604020202020204" pitchFamily="34" charset="0"/>
              <a:buChar char="•"/>
              <a:defRPr/>
            </a:pPr>
            <a:r>
              <a:rPr lang="nl-NL" sz="1800" dirty="0">
                <a:solidFill>
                  <a:schemeClr val="accent5">
                    <a:lumMod val="50000"/>
                  </a:schemeClr>
                </a:solidFill>
              </a:rPr>
              <a:t> Een tweede aanvullende afbeelding moet op een zelf aan te maken aparte dia geplakt worden, zodat er niet meer dan een plaatje op een dia komt</a:t>
            </a:r>
            <a:endParaRPr lang="nl-NL" altLang="nl-NL" sz="1800" dirty="0">
              <a:solidFill>
                <a:schemeClr val="accent5">
                  <a:lumMod val="50000"/>
                </a:schemeClr>
              </a:solidFill>
            </a:endParaRPr>
          </a:p>
          <a:p>
            <a:pPr algn="l">
              <a:buFont typeface="Arial" panose="020B0604020202020204" pitchFamily="34" charset="0"/>
              <a:buChar char="•"/>
              <a:defRPr/>
            </a:pPr>
            <a:r>
              <a:rPr lang="nl-NL" altLang="nl-NL" sz="1800" dirty="0">
                <a:solidFill>
                  <a:schemeClr val="accent5">
                    <a:lumMod val="50000"/>
                  </a:schemeClr>
                </a:solidFill>
              </a:rPr>
              <a:t> Een handleiding voor het versturen van dit logboek kunt u vinden op: </a:t>
            </a:r>
            <a:r>
              <a:rPr lang="nl-NL" altLang="nl-NL" sz="1800" dirty="0">
                <a:solidFill>
                  <a:schemeClr val="accent5">
                    <a:lumMod val="50000"/>
                  </a:schemeClr>
                </a:solidFill>
                <a:hlinkClick r:id="rId2"/>
              </a:rPr>
              <a:t>Peridos.nl</a:t>
            </a:r>
            <a:endParaRPr lang="nl-NL" altLang="nl-NL" sz="1800" dirty="0">
              <a:solidFill>
                <a:schemeClr val="accent5">
                  <a:lumMod val="50000"/>
                </a:schemeClr>
              </a:solidFill>
            </a:endParaRPr>
          </a:p>
          <a:p>
            <a:pPr algn="l">
              <a:buFont typeface="Arial" panose="020B0604020202020204" pitchFamily="34" charset="0"/>
              <a:buChar char="•"/>
              <a:defRPr/>
            </a:pPr>
            <a:r>
              <a:rPr lang="nl-NL" altLang="nl-NL" sz="1800" dirty="0">
                <a:solidFill>
                  <a:schemeClr val="accent5">
                    <a:lumMod val="50000"/>
                  </a:schemeClr>
                </a:solidFill>
              </a:rPr>
              <a:t> De beeldbeoordeling zal plaatsvinden volgens de RIVM-CvB-richtlijn: </a:t>
            </a:r>
            <a:r>
              <a:rPr lang="nl-NL" altLang="nl-NL" sz="1800" dirty="0">
                <a:solidFill>
                  <a:schemeClr val="accent5">
                    <a:lumMod val="50000"/>
                  </a:schemeClr>
                </a:solidFill>
                <a:hlinkClick r:id="rId3"/>
              </a:rPr>
              <a:t>PNS.nl</a:t>
            </a:r>
            <a:endParaRPr lang="nl-NL" altLang="nl-NL" sz="1800" dirty="0">
              <a:solidFill>
                <a:schemeClr val="accent5">
                  <a:lumMod val="50000"/>
                </a:schemeClr>
              </a:solidFill>
            </a:endParaRPr>
          </a:p>
          <a:p>
            <a:pPr algn="l">
              <a:buFont typeface="Arial" panose="020B0604020202020204" pitchFamily="34" charset="0"/>
              <a:buChar char="•"/>
              <a:defRPr/>
            </a:pPr>
            <a:r>
              <a:rPr lang="nl-NL" altLang="nl-NL" sz="1800" dirty="0">
                <a:solidFill>
                  <a:schemeClr val="accent5">
                    <a:lumMod val="50000"/>
                  </a:schemeClr>
                </a:solidFill>
              </a:rPr>
              <a:t> Het scoreformulier vindt u op: </a:t>
            </a:r>
            <a:r>
              <a:rPr lang="nl-NL" altLang="nl-NL" sz="1800" dirty="0">
                <a:solidFill>
                  <a:schemeClr val="accent5">
                    <a:lumMod val="50000"/>
                  </a:schemeClr>
                </a:solidFill>
                <a:hlinkClick r:id="rId4"/>
              </a:rPr>
              <a:t>PNS.nl</a:t>
            </a:r>
            <a:endParaRPr lang="nl-NL" altLang="nl-NL" sz="1800" dirty="0">
              <a:solidFill>
                <a:schemeClr val="accent5">
                  <a:lumMod val="50000"/>
                </a:schemeClr>
              </a:solidFill>
            </a:endParaRPr>
          </a:p>
          <a:p>
            <a:pPr algn="l">
              <a:buFont typeface="Arial" panose="020B0604020202020204" pitchFamily="34" charset="0"/>
              <a:buChar char="•"/>
              <a:defRPr/>
            </a:pPr>
            <a:r>
              <a:rPr lang="nl-NL" altLang="nl-NL" sz="1800" dirty="0">
                <a:solidFill>
                  <a:schemeClr val="accent5">
                    <a:lumMod val="50000"/>
                  </a:schemeClr>
                </a:solidFill>
              </a:rPr>
              <a:t> Bij vragen of problemen kunt u contact opnemen met uw Regionaal Centrum. </a:t>
            </a:r>
            <a:endParaRPr lang="en-US" altLang="nl-NL" sz="1800" dirty="0">
              <a:solidFill>
                <a:schemeClr val="accent5">
                  <a:lumMod val="50000"/>
                </a:schemeClr>
              </a:solidFill>
            </a:endParaRPr>
          </a:p>
          <a:p>
            <a:pPr algn="l">
              <a:defRPr/>
            </a:pPr>
            <a:endParaRPr lang="en-US" altLang="nl-NL" sz="18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7" name="Afbeelding 6" descr="Peridos">
            <a:extLst>
              <a:ext uri="{FF2B5EF4-FFF2-40B4-BE49-F238E27FC236}">
                <a16:creationId xmlns:a16="http://schemas.microsoft.com/office/drawing/2014/main" id="{23BBEFB3-0039-42EA-9D31-E7CEB95B733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0899" y="5891547"/>
            <a:ext cx="2123440" cy="6870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979870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12DC63-B3F5-48D9-B0A8-E4292AAC7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6463" y="457201"/>
            <a:ext cx="2606765" cy="518746"/>
          </a:xfrm>
        </p:spPr>
        <p:txBody>
          <a:bodyPr anchor="t">
            <a:noAutofit/>
          </a:bodyPr>
          <a:lstStyle/>
          <a:p>
            <a:r>
              <a:rPr lang="nl-NL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Abdomen:</a:t>
            </a:r>
            <a:endParaRPr lang="nl-NL" dirty="0">
              <a:latin typeface="+mn-lt"/>
            </a:endParaRPr>
          </a:p>
        </p:txBody>
      </p:sp>
      <p:sp>
        <p:nvSpPr>
          <p:cNvPr id="6" name="Tijdelijke aanduiding voor afbeelding 5">
            <a:extLst>
              <a:ext uri="{FF2B5EF4-FFF2-40B4-BE49-F238E27FC236}">
                <a16:creationId xmlns:a16="http://schemas.microsoft.com/office/drawing/2014/main" id="{4CE17A3B-C729-4EE2-8DC0-195D8C2883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148150" y="167054"/>
            <a:ext cx="8817427" cy="6532683"/>
          </a:xfrm>
        </p:spPr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688042E-B799-C54E-B9F0-99FFC6B1CF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56463" y="975947"/>
            <a:ext cx="2606765" cy="3311434"/>
          </a:xfrm>
        </p:spPr>
        <p:txBody>
          <a:bodyPr>
            <a:noAutofit/>
          </a:bodyPr>
          <a:lstStyle/>
          <a:p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Buikwand en navelstrenginsertie</a:t>
            </a: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pPr algn="l"/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7" name="Afbeelding 6" descr="Peridos">
            <a:extLst>
              <a:ext uri="{FF2B5EF4-FFF2-40B4-BE49-F238E27FC236}">
                <a16:creationId xmlns:a16="http://schemas.microsoft.com/office/drawing/2014/main" id="{1CBA371D-7F8B-4984-8EA0-F721CD92A5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463" y="5713730"/>
            <a:ext cx="2123440" cy="6870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420308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12DC63-B3F5-48D9-B0A8-E4292AAC7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6463" y="457201"/>
            <a:ext cx="2606765" cy="518746"/>
          </a:xfrm>
        </p:spPr>
        <p:txBody>
          <a:bodyPr anchor="t">
            <a:noAutofit/>
          </a:bodyPr>
          <a:lstStyle/>
          <a:p>
            <a:r>
              <a:rPr lang="nl-NL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Abdomen:</a:t>
            </a:r>
            <a:endParaRPr lang="nl-NL" dirty="0">
              <a:latin typeface="+mn-lt"/>
            </a:endParaRPr>
          </a:p>
        </p:txBody>
      </p:sp>
      <p:sp>
        <p:nvSpPr>
          <p:cNvPr id="6" name="Tijdelijke aanduiding voor afbeelding 5">
            <a:extLst>
              <a:ext uri="{FF2B5EF4-FFF2-40B4-BE49-F238E27FC236}">
                <a16:creationId xmlns:a16="http://schemas.microsoft.com/office/drawing/2014/main" id="{4CE17A3B-C729-4EE2-8DC0-195D8C2883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148150" y="167054"/>
            <a:ext cx="8817427" cy="6532683"/>
          </a:xfrm>
        </p:spPr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688042E-B799-C54E-B9F0-99FFC6B1CF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56463" y="975947"/>
            <a:ext cx="2452051" cy="3311434"/>
          </a:xfrm>
        </p:spPr>
        <p:txBody>
          <a:bodyPr>
            <a:noAutofit/>
          </a:bodyPr>
          <a:lstStyle/>
          <a:p>
            <a:pPr algn="l"/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Maagvulling</a:t>
            </a:r>
          </a:p>
          <a:p>
            <a:pPr algn="l"/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(mag in doorsnede AC)</a:t>
            </a:r>
          </a:p>
        </p:txBody>
      </p:sp>
      <p:pic>
        <p:nvPicPr>
          <p:cNvPr id="7" name="Afbeelding 6" descr="Peridos">
            <a:extLst>
              <a:ext uri="{FF2B5EF4-FFF2-40B4-BE49-F238E27FC236}">
                <a16:creationId xmlns:a16="http://schemas.microsoft.com/office/drawing/2014/main" id="{1CBA371D-7F8B-4984-8EA0-F721CD92A5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463" y="5713730"/>
            <a:ext cx="2123440" cy="6870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1667821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12DC63-B3F5-48D9-B0A8-E4292AAC7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6463" y="457201"/>
            <a:ext cx="2606765" cy="518746"/>
          </a:xfrm>
        </p:spPr>
        <p:txBody>
          <a:bodyPr anchor="t">
            <a:noAutofit/>
          </a:bodyPr>
          <a:lstStyle/>
          <a:p>
            <a:r>
              <a:rPr lang="nl-NL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Abdomen:</a:t>
            </a:r>
            <a:endParaRPr lang="nl-NL" dirty="0">
              <a:latin typeface="+mn-lt"/>
            </a:endParaRPr>
          </a:p>
        </p:txBody>
      </p:sp>
      <p:sp>
        <p:nvSpPr>
          <p:cNvPr id="6" name="Tijdelijke aanduiding voor afbeelding 5">
            <a:extLst>
              <a:ext uri="{FF2B5EF4-FFF2-40B4-BE49-F238E27FC236}">
                <a16:creationId xmlns:a16="http://schemas.microsoft.com/office/drawing/2014/main" id="{4CE17A3B-C729-4EE2-8DC0-195D8C2883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148150" y="167054"/>
            <a:ext cx="8817427" cy="6532683"/>
          </a:xfrm>
        </p:spPr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688042E-B799-C54E-B9F0-99FFC6B1CF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56463" y="975947"/>
            <a:ext cx="2452051" cy="3311434"/>
          </a:xfrm>
        </p:spPr>
        <p:txBody>
          <a:bodyPr>
            <a:noAutofit/>
          </a:bodyPr>
          <a:lstStyle/>
          <a:p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Darmpakket</a:t>
            </a: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pPr algn="l"/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7" name="Afbeelding 6" descr="Peridos">
            <a:extLst>
              <a:ext uri="{FF2B5EF4-FFF2-40B4-BE49-F238E27FC236}">
                <a16:creationId xmlns:a16="http://schemas.microsoft.com/office/drawing/2014/main" id="{1CBA371D-7F8B-4984-8EA0-F721CD92A5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463" y="5713730"/>
            <a:ext cx="2123440" cy="6870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8804532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12DC63-B3F5-48D9-B0A8-E4292AAC7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6463" y="457201"/>
            <a:ext cx="2606765" cy="518746"/>
          </a:xfrm>
        </p:spPr>
        <p:txBody>
          <a:bodyPr anchor="t">
            <a:noAutofit/>
          </a:bodyPr>
          <a:lstStyle/>
          <a:p>
            <a:r>
              <a:rPr lang="nl-NL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Abdomen:</a:t>
            </a:r>
            <a:endParaRPr lang="nl-NL" dirty="0">
              <a:latin typeface="+mn-lt"/>
            </a:endParaRPr>
          </a:p>
        </p:txBody>
      </p:sp>
      <p:sp>
        <p:nvSpPr>
          <p:cNvPr id="6" name="Tijdelijke aanduiding voor afbeelding 5">
            <a:extLst>
              <a:ext uri="{FF2B5EF4-FFF2-40B4-BE49-F238E27FC236}">
                <a16:creationId xmlns:a16="http://schemas.microsoft.com/office/drawing/2014/main" id="{4CE17A3B-C729-4EE2-8DC0-195D8C2883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148150" y="167054"/>
            <a:ext cx="8817427" cy="6532683"/>
          </a:xfrm>
        </p:spPr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688042E-B799-C54E-B9F0-99FFC6B1CF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56463" y="975947"/>
            <a:ext cx="2452051" cy="3311434"/>
          </a:xfrm>
        </p:spPr>
        <p:txBody>
          <a:bodyPr>
            <a:noAutofit/>
          </a:bodyPr>
          <a:lstStyle/>
          <a:p>
            <a:r>
              <a:rPr lang="nl-NL" sz="2400" dirty="0" err="1">
                <a:solidFill>
                  <a:schemeClr val="accent5">
                    <a:lumMod val="50000"/>
                  </a:schemeClr>
                </a:solidFill>
              </a:rPr>
              <a:t>Pyelum</a:t>
            </a:r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nl-NL" sz="2400" dirty="0" err="1">
                <a:solidFill>
                  <a:schemeClr val="accent5">
                    <a:lumMod val="50000"/>
                  </a:schemeClr>
                </a:solidFill>
              </a:rPr>
              <a:t>nierparenchym</a:t>
            </a:r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 links</a:t>
            </a: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pPr algn="l"/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7" name="Afbeelding 6" descr="Peridos">
            <a:extLst>
              <a:ext uri="{FF2B5EF4-FFF2-40B4-BE49-F238E27FC236}">
                <a16:creationId xmlns:a16="http://schemas.microsoft.com/office/drawing/2014/main" id="{1CBA371D-7F8B-4984-8EA0-F721CD92A5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463" y="5713730"/>
            <a:ext cx="2123440" cy="6870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7463576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12DC63-B3F5-48D9-B0A8-E4292AAC7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6463" y="457201"/>
            <a:ext cx="2606765" cy="518746"/>
          </a:xfrm>
        </p:spPr>
        <p:txBody>
          <a:bodyPr anchor="t">
            <a:noAutofit/>
          </a:bodyPr>
          <a:lstStyle/>
          <a:p>
            <a:r>
              <a:rPr lang="nl-NL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Abdomen:</a:t>
            </a:r>
            <a:endParaRPr lang="nl-NL" dirty="0">
              <a:latin typeface="+mn-lt"/>
            </a:endParaRPr>
          </a:p>
        </p:txBody>
      </p:sp>
      <p:sp>
        <p:nvSpPr>
          <p:cNvPr id="6" name="Tijdelijke aanduiding voor afbeelding 5">
            <a:extLst>
              <a:ext uri="{FF2B5EF4-FFF2-40B4-BE49-F238E27FC236}">
                <a16:creationId xmlns:a16="http://schemas.microsoft.com/office/drawing/2014/main" id="{4CE17A3B-C729-4EE2-8DC0-195D8C2883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148150" y="167054"/>
            <a:ext cx="8817427" cy="6532683"/>
          </a:xfrm>
        </p:spPr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688042E-B799-C54E-B9F0-99FFC6B1CF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56463" y="975947"/>
            <a:ext cx="2452051" cy="3311434"/>
          </a:xfrm>
        </p:spPr>
        <p:txBody>
          <a:bodyPr>
            <a:noAutofit/>
          </a:bodyPr>
          <a:lstStyle/>
          <a:p>
            <a:r>
              <a:rPr lang="nl-NL" sz="2400" dirty="0" err="1">
                <a:solidFill>
                  <a:schemeClr val="accent5">
                    <a:lumMod val="50000"/>
                  </a:schemeClr>
                </a:solidFill>
              </a:rPr>
              <a:t>Pyelum</a:t>
            </a:r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nl-NL" sz="2400" dirty="0" err="1">
                <a:solidFill>
                  <a:schemeClr val="accent5">
                    <a:lumMod val="50000"/>
                  </a:schemeClr>
                </a:solidFill>
              </a:rPr>
              <a:t>nierparenchym</a:t>
            </a:r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 rechts</a:t>
            </a: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pPr algn="l"/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7" name="Afbeelding 6" descr="Peridos">
            <a:extLst>
              <a:ext uri="{FF2B5EF4-FFF2-40B4-BE49-F238E27FC236}">
                <a16:creationId xmlns:a16="http://schemas.microsoft.com/office/drawing/2014/main" id="{1CBA371D-7F8B-4984-8EA0-F721CD92A5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463" y="5713730"/>
            <a:ext cx="2123440" cy="6870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9336041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12DC63-B3F5-48D9-B0A8-E4292AAC7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6463" y="457201"/>
            <a:ext cx="2606765" cy="518746"/>
          </a:xfrm>
        </p:spPr>
        <p:txBody>
          <a:bodyPr anchor="t">
            <a:noAutofit/>
          </a:bodyPr>
          <a:lstStyle/>
          <a:p>
            <a:r>
              <a:rPr lang="nl-NL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Abdomen:</a:t>
            </a:r>
            <a:endParaRPr lang="nl-NL" dirty="0">
              <a:latin typeface="+mn-lt"/>
            </a:endParaRPr>
          </a:p>
        </p:txBody>
      </p:sp>
      <p:sp>
        <p:nvSpPr>
          <p:cNvPr id="6" name="Tijdelijke aanduiding voor afbeelding 5">
            <a:extLst>
              <a:ext uri="{FF2B5EF4-FFF2-40B4-BE49-F238E27FC236}">
                <a16:creationId xmlns:a16="http://schemas.microsoft.com/office/drawing/2014/main" id="{4CE17A3B-C729-4EE2-8DC0-195D8C2883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148150" y="167054"/>
            <a:ext cx="8817427" cy="6532683"/>
          </a:xfrm>
        </p:spPr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688042E-B799-C54E-B9F0-99FFC6B1CF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56463" y="975947"/>
            <a:ext cx="2452051" cy="3311434"/>
          </a:xfrm>
        </p:spPr>
        <p:txBody>
          <a:bodyPr>
            <a:noAutofit/>
          </a:bodyPr>
          <a:lstStyle/>
          <a:p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Blaasvulling en 2 navelstrengvaten</a:t>
            </a: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pPr algn="l"/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7" name="Afbeelding 6" descr="Peridos">
            <a:extLst>
              <a:ext uri="{FF2B5EF4-FFF2-40B4-BE49-F238E27FC236}">
                <a16:creationId xmlns:a16="http://schemas.microsoft.com/office/drawing/2014/main" id="{1CBA371D-7F8B-4984-8EA0-F721CD92A5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463" y="5713730"/>
            <a:ext cx="2123440" cy="6870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990908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4F53A0F-96ED-4DA2-B54E-1A87190306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2170" y="444137"/>
            <a:ext cx="2661058" cy="1158058"/>
          </a:xfrm>
        </p:spPr>
        <p:txBody>
          <a:bodyPr anchor="t">
            <a:noAutofit/>
          </a:bodyPr>
          <a:lstStyle/>
          <a:p>
            <a:r>
              <a:rPr lang="nl-NL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Extremiteiten:	</a:t>
            </a:r>
            <a:endParaRPr lang="nl-NL" dirty="0">
              <a:latin typeface="+mn-lt"/>
            </a:endParaRP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688042E-B799-C54E-B9F0-99FFC6B1CF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02170" y="1615258"/>
            <a:ext cx="2556555" cy="1430383"/>
          </a:xfrm>
        </p:spPr>
        <p:txBody>
          <a:bodyPr>
            <a:noAutofit/>
          </a:bodyPr>
          <a:lstStyle/>
          <a:p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Beoordeling </a:t>
            </a:r>
          </a:p>
          <a:p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been en voet </a:t>
            </a:r>
          </a:p>
          <a:p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links</a:t>
            </a: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pPr algn="l"/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7" name="Afbeelding 6" descr="Peridos">
            <a:extLst>
              <a:ext uri="{FF2B5EF4-FFF2-40B4-BE49-F238E27FC236}">
                <a16:creationId xmlns:a16="http://schemas.microsoft.com/office/drawing/2014/main" id="{F5CB42E2-4DD8-4EDD-935E-0F4E45C1D1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463" y="5713730"/>
            <a:ext cx="2123440" cy="68707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ijdelijke aanduiding voor afbeelding 5">
            <a:extLst>
              <a:ext uri="{FF2B5EF4-FFF2-40B4-BE49-F238E27FC236}">
                <a16:creationId xmlns:a16="http://schemas.microsoft.com/office/drawing/2014/main" id="{2C9187A3-9364-46D0-B2CE-DA66717723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148150" y="167054"/>
            <a:ext cx="8817427" cy="6532683"/>
          </a:xfrm>
        </p:spPr>
      </p:sp>
    </p:spTree>
    <p:extLst>
      <p:ext uri="{BB962C8B-B14F-4D97-AF65-F5344CB8AC3E}">
        <p14:creationId xmlns:p14="http://schemas.microsoft.com/office/powerpoint/2010/main" val="340015872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4F53A0F-96ED-4DA2-B54E-1A87190306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2170" y="444137"/>
            <a:ext cx="2661058" cy="1158058"/>
          </a:xfrm>
        </p:spPr>
        <p:txBody>
          <a:bodyPr anchor="t">
            <a:noAutofit/>
          </a:bodyPr>
          <a:lstStyle/>
          <a:p>
            <a:r>
              <a:rPr lang="nl-NL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Extremiteiten:	</a:t>
            </a:r>
            <a:endParaRPr lang="nl-NL" dirty="0">
              <a:latin typeface="+mn-lt"/>
            </a:endParaRP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688042E-B799-C54E-B9F0-99FFC6B1CF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02170" y="1615258"/>
            <a:ext cx="2556555" cy="1430383"/>
          </a:xfrm>
        </p:spPr>
        <p:txBody>
          <a:bodyPr>
            <a:noAutofit/>
          </a:bodyPr>
          <a:lstStyle/>
          <a:p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Beoordeling </a:t>
            </a:r>
          </a:p>
          <a:p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been en voet rechts</a:t>
            </a: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pPr algn="l"/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7" name="Afbeelding 6" descr="Peridos">
            <a:extLst>
              <a:ext uri="{FF2B5EF4-FFF2-40B4-BE49-F238E27FC236}">
                <a16:creationId xmlns:a16="http://schemas.microsoft.com/office/drawing/2014/main" id="{F5CB42E2-4DD8-4EDD-935E-0F4E45C1D1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463" y="5713730"/>
            <a:ext cx="2123440" cy="68707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ijdelijke aanduiding voor afbeelding 5">
            <a:extLst>
              <a:ext uri="{FF2B5EF4-FFF2-40B4-BE49-F238E27FC236}">
                <a16:creationId xmlns:a16="http://schemas.microsoft.com/office/drawing/2014/main" id="{2C9187A3-9364-46D0-B2CE-DA66717723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148150" y="167054"/>
            <a:ext cx="8817427" cy="6532683"/>
          </a:xfrm>
        </p:spPr>
      </p:sp>
    </p:spTree>
    <p:extLst>
      <p:ext uri="{BB962C8B-B14F-4D97-AF65-F5344CB8AC3E}">
        <p14:creationId xmlns:p14="http://schemas.microsoft.com/office/powerpoint/2010/main" val="311335207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4F53A0F-96ED-4DA2-B54E-1A87190306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2170" y="444137"/>
            <a:ext cx="2661058" cy="1158058"/>
          </a:xfrm>
        </p:spPr>
        <p:txBody>
          <a:bodyPr anchor="t">
            <a:noAutofit/>
          </a:bodyPr>
          <a:lstStyle/>
          <a:p>
            <a:r>
              <a:rPr lang="nl-NL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Extremiteiten:	</a:t>
            </a:r>
            <a:endParaRPr lang="nl-NL" dirty="0">
              <a:latin typeface="+mn-lt"/>
            </a:endParaRP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688042E-B799-C54E-B9F0-99FFC6B1CF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02170" y="1615258"/>
            <a:ext cx="2556555" cy="1430383"/>
          </a:xfrm>
        </p:spPr>
        <p:txBody>
          <a:bodyPr>
            <a:noAutofit/>
          </a:bodyPr>
          <a:lstStyle/>
          <a:p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Beoordeling </a:t>
            </a:r>
          </a:p>
          <a:p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arm en hand </a:t>
            </a:r>
          </a:p>
          <a:p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links</a:t>
            </a: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pPr algn="l"/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7" name="Afbeelding 6" descr="Peridos">
            <a:extLst>
              <a:ext uri="{FF2B5EF4-FFF2-40B4-BE49-F238E27FC236}">
                <a16:creationId xmlns:a16="http://schemas.microsoft.com/office/drawing/2014/main" id="{F5CB42E2-4DD8-4EDD-935E-0F4E45C1D1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463" y="5713730"/>
            <a:ext cx="2123440" cy="68707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ijdelijke aanduiding voor afbeelding 5">
            <a:extLst>
              <a:ext uri="{FF2B5EF4-FFF2-40B4-BE49-F238E27FC236}">
                <a16:creationId xmlns:a16="http://schemas.microsoft.com/office/drawing/2014/main" id="{2C9187A3-9364-46D0-B2CE-DA66717723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148150" y="167054"/>
            <a:ext cx="8817427" cy="6532683"/>
          </a:xfrm>
        </p:spPr>
      </p:sp>
    </p:spTree>
    <p:extLst>
      <p:ext uri="{BB962C8B-B14F-4D97-AF65-F5344CB8AC3E}">
        <p14:creationId xmlns:p14="http://schemas.microsoft.com/office/powerpoint/2010/main" val="188502260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4F53A0F-96ED-4DA2-B54E-1A87190306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2170" y="444137"/>
            <a:ext cx="2661058" cy="1158058"/>
          </a:xfrm>
        </p:spPr>
        <p:txBody>
          <a:bodyPr anchor="t">
            <a:noAutofit/>
          </a:bodyPr>
          <a:lstStyle/>
          <a:p>
            <a:r>
              <a:rPr lang="nl-NL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Extremiteiten:	</a:t>
            </a:r>
            <a:endParaRPr lang="nl-NL" dirty="0">
              <a:latin typeface="+mn-lt"/>
            </a:endParaRP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688042E-B799-C54E-B9F0-99FFC6B1CF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02170" y="1615258"/>
            <a:ext cx="2556555" cy="1430383"/>
          </a:xfrm>
        </p:spPr>
        <p:txBody>
          <a:bodyPr>
            <a:noAutofit/>
          </a:bodyPr>
          <a:lstStyle/>
          <a:p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Beoordeling </a:t>
            </a:r>
          </a:p>
          <a:p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arm en hand </a:t>
            </a:r>
          </a:p>
          <a:p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rechts</a:t>
            </a: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pPr algn="l"/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7" name="Afbeelding 6" descr="Peridos">
            <a:extLst>
              <a:ext uri="{FF2B5EF4-FFF2-40B4-BE49-F238E27FC236}">
                <a16:creationId xmlns:a16="http://schemas.microsoft.com/office/drawing/2014/main" id="{F5CB42E2-4DD8-4EDD-935E-0F4E45C1D1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463" y="5713730"/>
            <a:ext cx="2123440" cy="68707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ijdelijke aanduiding voor afbeelding 5">
            <a:extLst>
              <a:ext uri="{FF2B5EF4-FFF2-40B4-BE49-F238E27FC236}">
                <a16:creationId xmlns:a16="http://schemas.microsoft.com/office/drawing/2014/main" id="{2C9187A3-9364-46D0-B2CE-DA66717723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148150" y="167054"/>
            <a:ext cx="8817427" cy="6532683"/>
          </a:xfrm>
        </p:spPr>
      </p:sp>
    </p:spTree>
    <p:extLst>
      <p:ext uri="{BB962C8B-B14F-4D97-AF65-F5344CB8AC3E}">
        <p14:creationId xmlns:p14="http://schemas.microsoft.com/office/powerpoint/2010/main" val="22170611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>
            <a:extLst>
              <a:ext uri="{FF2B5EF4-FFF2-40B4-BE49-F238E27FC236}">
                <a16:creationId xmlns:a16="http://schemas.microsoft.com/office/drawing/2014/main" id="{9688042E-B799-C54E-B9F0-99FFC6B1CF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312894"/>
            <a:ext cx="9144000" cy="2944906"/>
          </a:xfrm>
        </p:spPr>
        <p:txBody>
          <a:bodyPr>
            <a:no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NL" sz="2000" dirty="0">
                <a:solidFill>
                  <a:schemeClr val="accent5">
                    <a:lumMod val="50000"/>
                  </a:schemeClr>
                </a:solidFill>
              </a:rPr>
              <a:t>Naam </a:t>
            </a:r>
            <a:r>
              <a:rPr lang="nl-NL" sz="2000" dirty="0" err="1">
                <a:solidFill>
                  <a:schemeClr val="accent5">
                    <a:lumMod val="50000"/>
                  </a:schemeClr>
                </a:solidFill>
              </a:rPr>
              <a:t>echoscopist</a:t>
            </a:r>
            <a:r>
              <a:rPr lang="nl-NL" sz="2000" dirty="0">
                <a:solidFill>
                  <a:schemeClr val="accent5">
                    <a:lumMod val="50000"/>
                  </a:schemeClr>
                </a:solidFill>
              </a:rPr>
              <a:t>:</a:t>
            </a:r>
          </a:p>
          <a:p>
            <a:pPr algn="l"/>
            <a:endParaRPr lang="nl-NL" sz="2000" dirty="0">
              <a:solidFill>
                <a:schemeClr val="accent5">
                  <a:lumMod val="50000"/>
                </a:schemeClr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NL" sz="2000" dirty="0">
                <a:solidFill>
                  <a:schemeClr val="accent5">
                    <a:lumMod val="50000"/>
                  </a:schemeClr>
                </a:solidFill>
              </a:rPr>
              <a:t>AGB-code:</a:t>
            </a:r>
          </a:p>
          <a:p>
            <a:pPr algn="l"/>
            <a:endParaRPr lang="nl-NL" sz="2000" dirty="0">
              <a:solidFill>
                <a:schemeClr val="accent5">
                  <a:lumMod val="50000"/>
                </a:schemeClr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NL" sz="2000" dirty="0">
                <a:solidFill>
                  <a:schemeClr val="accent5">
                    <a:lumMod val="50000"/>
                  </a:schemeClr>
                </a:solidFill>
              </a:rPr>
              <a:t>Zorginstelling(en) waar u Tweede Trimester SEO’s verricht:</a:t>
            </a:r>
          </a:p>
          <a:p>
            <a:pPr algn="l"/>
            <a:endParaRPr lang="nl-NL" sz="20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5" name="Afbeelding 4" descr="Peridos">
            <a:extLst>
              <a:ext uri="{FF2B5EF4-FFF2-40B4-BE49-F238E27FC236}">
                <a16:creationId xmlns:a16="http://schemas.microsoft.com/office/drawing/2014/main" id="{402DC123-C41A-43BB-B114-88DD32938A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0899" y="5891547"/>
            <a:ext cx="2123440" cy="6870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2606553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4F53A0F-96ED-4DA2-B54E-1A87190306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2170" y="444137"/>
            <a:ext cx="2661058" cy="1158058"/>
          </a:xfrm>
        </p:spPr>
        <p:txBody>
          <a:bodyPr anchor="t">
            <a:noAutofit/>
          </a:bodyPr>
          <a:lstStyle/>
          <a:p>
            <a:r>
              <a:rPr lang="nl-NL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Placenta-lokalisatie	</a:t>
            </a:r>
            <a:endParaRPr lang="nl-NL" dirty="0">
              <a:latin typeface="+mn-lt"/>
            </a:endParaRP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688042E-B799-C54E-B9F0-99FFC6B1CF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02170" y="1615258"/>
            <a:ext cx="2556555" cy="1430383"/>
          </a:xfrm>
        </p:spPr>
        <p:txBody>
          <a:bodyPr>
            <a:noAutofit/>
          </a:bodyPr>
          <a:lstStyle/>
          <a:p>
            <a:r>
              <a:rPr lang="nl-NL" altLang="nl-NL" sz="2400" dirty="0">
                <a:solidFill>
                  <a:srgbClr val="1F497D"/>
                </a:solidFill>
              </a:rPr>
              <a:t>Placenta t.o.v. ostium </a:t>
            </a:r>
            <a:r>
              <a:rPr lang="nl-NL" altLang="nl-NL" sz="2400" dirty="0" err="1">
                <a:solidFill>
                  <a:srgbClr val="1F497D"/>
                </a:solidFill>
              </a:rPr>
              <a:t>internum</a:t>
            </a:r>
            <a:r>
              <a:rPr lang="nl-NL" altLang="nl-NL" sz="2400" dirty="0">
                <a:solidFill>
                  <a:srgbClr val="1F497D"/>
                </a:solidFill>
              </a:rPr>
              <a:t> cervix</a:t>
            </a:r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pPr algn="l"/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7" name="Afbeelding 6" descr="Peridos">
            <a:extLst>
              <a:ext uri="{FF2B5EF4-FFF2-40B4-BE49-F238E27FC236}">
                <a16:creationId xmlns:a16="http://schemas.microsoft.com/office/drawing/2014/main" id="{F5CB42E2-4DD8-4EDD-935E-0F4E45C1D1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463" y="5713730"/>
            <a:ext cx="2123440" cy="68707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ijdelijke aanduiding voor afbeelding 5">
            <a:extLst>
              <a:ext uri="{FF2B5EF4-FFF2-40B4-BE49-F238E27FC236}">
                <a16:creationId xmlns:a16="http://schemas.microsoft.com/office/drawing/2014/main" id="{2C9187A3-9364-46D0-B2CE-DA66717723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148150" y="167054"/>
            <a:ext cx="8817427" cy="6532683"/>
          </a:xfrm>
        </p:spPr>
      </p:sp>
    </p:spTree>
    <p:extLst>
      <p:ext uri="{BB962C8B-B14F-4D97-AF65-F5344CB8AC3E}">
        <p14:creationId xmlns:p14="http://schemas.microsoft.com/office/powerpoint/2010/main" val="43370666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12DC63-B3F5-48D9-B0A8-E4292AAC7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6463" y="457201"/>
            <a:ext cx="2606765" cy="518746"/>
          </a:xfrm>
        </p:spPr>
        <p:txBody>
          <a:bodyPr anchor="t">
            <a:noAutofit/>
          </a:bodyPr>
          <a:lstStyle/>
          <a:p>
            <a:r>
              <a:rPr lang="nl-NL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Biometrie:</a:t>
            </a:r>
            <a:endParaRPr lang="nl-NL" dirty="0">
              <a:latin typeface="+mn-lt"/>
            </a:endParaRPr>
          </a:p>
        </p:txBody>
      </p:sp>
      <p:sp>
        <p:nvSpPr>
          <p:cNvPr id="6" name="Tijdelijke aanduiding voor afbeelding 5">
            <a:extLst>
              <a:ext uri="{FF2B5EF4-FFF2-40B4-BE49-F238E27FC236}">
                <a16:creationId xmlns:a16="http://schemas.microsoft.com/office/drawing/2014/main" id="{4CE17A3B-C729-4EE2-8DC0-195D8C2883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148150" y="167054"/>
            <a:ext cx="8817427" cy="6532683"/>
          </a:xfrm>
        </p:spPr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688042E-B799-C54E-B9F0-99FFC6B1CF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56463" y="975947"/>
            <a:ext cx="2517366" cy="3311434"/>
          </a:xfrm>
        </p:spPr>
        <p:txBody>
          <a:bodyPr>
            <a:noAutofit/>
          </a:bodyPr>
          <a:lstStyle/>
          <a:p>
            <a:r>
              <a:rPr lang="nl-NL" sz="2400" dirty="0" err="1">
                <a:solidFill>
                  <a:schemeClr val="accent5">
                    <a:lumMod val="50000"/>
                  </a:schemeClr>
                </a:solidFill>
              </a:rPr>
              <a:t>Transventriculaire</a:t>
            </a:r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 vlak</a:t>
            </a:r>
          </a:p>
          <a:p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Meting HC en DBP</a:t>
            </a:r>
          </a:p>
          <a:p>
            <a:pPr algn="l"/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7" name="Afbeelding 6" descr="Peridos">
            <a:extLst>
              <a:ext uri="{FF2B5EF4-FFF2-40B4-BE49-F238E27FC236}">
                <a16:creationId xmlns:a16="http://schemas.microsoft.com/office/drawing/2014/main" id="{1CBA371D-7F8B-4984-8EA0-F721CD92A5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463" y="5713730"/>
            <a:ext cx="2123440" cy="6870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3199884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12DC63-B3F5-48D9-B0A8-E4292AAC7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6463" y="457201"/>
            <a:ext cx="2606765" cy="518746"/>
          </a:xfrm>
        </p:spPr>
        <p:txBody>
          <a:bodyPr anchor="t">
            <a:noAutofit/>
          </a:bodyPr>
          <a:lstStyle/>
          <a:p>
            <a:r>
              <a:rPr lang="nl-NL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Biometrie:</a:t>
            </a:r>
            <a:endParaRPr lang="nl-NL" dirty="0">
              <a:latin typeface="+mn-lt"/>
            </a:endParaRPr>
          </a:p>
        </p:txBody>
      </p:sp>
      <p:sp>
        <p:nvSpPr>
          <p:cNvPr id="6" name="Tijdelijke aanduiding voor afbeelding 5">
            <a:extLst>
              <a:ext uri="{FF2B5EF4-FFF2-40B4-BE49-F238E27FC236}">
                <a16:creationId xmlns:a16="http://schemas.microsoft.com/office/drawing/2014/main" id="{4CE17A3B-C729-4EE2-8DC0-195D8C2883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095900" y="167054"/>
            <a:ext cx="8817427" cy="6532683"/>
          </a:xfrm>
        </p:spPr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688042E-B799-C54E-B9F0-99FFC6B1CF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56463" y="975947"/>
            <a:ext cx="2452051" cy="3311434"/>
          </a:xfrm>
        </p:spPr>
        <p:txBody>
          <a:bodyPr>
            <a:noAutofit/>
          </a:bodyPr>
          <a:lstStyle/>
          <a:p>
            <a:r>
              <a:rPr lang="nl-NL" sz="2400" dirty="0" err="1">
                <a:solidFill>
                  <a:schemeClr val="accent5">
                    <a:lumMod val="50000"/>
                  </a:schemeClr>
                </a:solidFill>
              </a:rPr>
              <a:t>Transcerebellair</a:t>
            </a:r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 vlak</a:t>
            </a:r>
          </a:p>
          <a:p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Meting TCD</a:t>
            </a:r>
          </a:p>
          <a:p>
            <a:pPr algn="l"/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7" name="Afbeelding 6" descr="Peridos">
            <a:extLst>
              <a:ext uri="{FF2B5EF4-FFF2-40B4-BE49-F238E27FC236}">
                <a16:creationId xmlns:a16="http://schemas.microsoft.com/office/drawing/2014/main" id="{1CBA371D-7F8B-4984-8EA0-F721CD92A5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463" y="5713730"/>
            <a:ext cx="2123440" cy="6870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6308434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12DC63-B3F5-48D9-B0A8-E4292AAC7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6463" y="457201"/>
            <a:ext cx="2606765" cy="518746"/>
          </a:xfrm>
        </p:spPr>
        <p:txBody>
          <a:bodyPr anchor="t">
            <a:noAutofit/>
          </a:bodyPr>
          <a:lstStyle/>
          <a:p>
            <a:r>
              <a:rPr lang="nl-NL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Biometrie:</a:t>
            </a:r>
            <a:endParaRPr lang="nl-NL" dirty="0">
              <a:latin typeface="+mn-lt"/>
            </a:endParaRPr>
          </a:p>
        </p:txBody>
      </p:sp>
      <p:sp>
        <p:nvSpPr>
          <p:cNvPr id="6" name="Tijdelijke aanduiding voor afbeelding 5">
            <a:extLst>
              <a:ext uri="{FF2B5EF4-FFF2-40B4-BE49-F238E27FC236}">
                <a16:creationId xmlns:a16="http://schemas.microsoft.com/office/drawing/2014/main" id="{4CE17A3B-C729-4EE2-8DC0-195D8C2883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148150" y="167054"/>
            <a:ext cx="8817427" cy="6532683"/>
          </a:xfrm>
        </p:spPr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688042E-B799-C54E-B9F0-99FFC6B1CF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56463" y="975947"/>
            <a:ext cx="2452051" cy="3311434"/>
          </a:xfrm>
        </p:spPr>
        <p:txBody>
          <a:bodyPr>
            <a:noAutofit/>
          </a:bodyPr>
          <a:lstStyle/>
          <a:p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Meting AC (buikomtrek) </a:t>
            </a:r>
          </a:p>
          <a:p>
            <a:pPr algn="l"/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7" name="Afbeelding 6" descr="Peridos">
            <a:extLst>
              <a:ext uri="{FF2B5EF4-FFF2-40B4-BE49-F238E27FC236}">
                <a16:creationId xmlns:a16="http://schemas.microsoft.com/office/drawing/2014/main" id="{1CBA371D-7F8B-4984-8EA0-F721CD92A5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463" y="5713730"/>
            <a:ext cx="2123440" cy="6870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591389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12DC63-B3F5-48D9-B0A8-E4292AAC7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6463" y="457201"/>
            <a:ext cx="2606765" cy="518746"/>
          </a:xfrm>
        </p:spPr>
        <p:txBody>
          <a:bodyPr anchor="t">
            <a:noAutofit/>
          </a:bodyPr>
          <a:lstStyle/>
          <a:p>
            <a:r>
              <a:rPr lang="nl-NL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Biometrie:</a:t>
            </a:r>
            <a:endParaRPr lang="nl-NL" dirty="0">
              <a:latin typeface="+mn-lt"/>
            </a:endParaRPr>
          </a:p>
        </p:txBody>
      </p:sp>
      <p:sp>
        <p:nvSpPr>
          <p:cNvPr id="6" name="Tijdelijke aanduiding voor afbeelding 5">
            <a:extLst>
              <a:ext uri="{FF2B5EF4-FFF2-40B4-BE49-F238E27FC236}">
                <a16:creationId xmlns:a16="http://schemas.microsoft.com/office/drawing/2014/main" id="{4CE17A3B-C729-4EE2-8DC0-195D8C2883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148150" y="167054"/>
            <a:ext cx="8817427" cy="6532683"/>
          </a:xfrm>
        </p:spPr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688042E-B799-C54E-B9F0-99FFC6B1CF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56463" y="975947"/>
            <a:ext cx="2452051" cy="3311434"/>
          </a:xfrm>
        </p:spPr>
        <p:txBody>
          <a:bodyPr>
            <a:noAutofit/>
          </a:bodyPr>
          <a:lstStyle/>
          <a:p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Meting FL (femurlengte)</a:t>
            </a: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pPr algn="l"/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7" name="Afbeelding 6" descr="Peridos">
            <a:extLst>
              <a:ext uri="{FF2B5EF4-FFF2-40B4-BE49-F238E27FC236}">
                <a16:creationId xmlns:a16="http://schemas.microsoft.com/office/drawing/2014/main" id="{1CBA371D-7F8B-4984-8EA0-F721CD92A5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463" y="5713730"/>
            <a:ext cx="2123440" cy="6870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867076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>
            <a:extLst>
              <a:ext uri="{FF2B5EF4-FFF2-40B4-BE49-F238E27FC236}">
                <a16:creationId xmlns:a16="http://schemas.microsoft.com/office/drawing/2014/main" id="{9688042E-B799-C54E-B9F0-99FFC6B1CF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83341" y="1398494"/>
            <a:ext cx="9914965" cy="4989427"/>
          </a:xfrm>
        </p:spPr>
        <p:txBody>
          <a:bodyPr>
            <a:noAutofit/>
          </a:bodyPr>
          <a:lstStyle/>
          <a:p>
            <a:pPr algn="l"/>
            <a:r>
              <a:rPr lang="nl-NL" b="1" dirty="0">
                <a:solidFill>
                  <a:schemeClr val="accent5">
                    <a:lumMod val="50000"/>
                  </a:schemeClr>
                </a:solidFill>
              </a:rPr>
              <a:t>Per casus invullen:</a:t>
            </a:r>
          </a:p>
          <a:p>
            <a:pPr algn="l">
              <a:buFont typeface="Arial" panose="020B0604020202020204" pitchFamily="34" charset="0"/>
              <a:buChar char="•"/>
              <a:defRPr/>
            </a:pPr>
            <a:r>
              <a:rPr lang="nl-NL" altLang="nl-NL" sz="1800" dirty="0">
                <a:solidFill>
                  <a:schemeClr val="accent5">
                    <a:lumMod val="50000"/>
                  </a:schemeClr>
                </a:solidFill>
              </a:rPr>
              <a:t> Cliënt-/patiëntnummer:</a:t>
            </a:r>
          </a:p>
          <a:p>
            <a:pPr algn="l">
              <a:buFont typeface="Arial" panose="020B0604020202020204" pitchFamily="34" charset="0"/>
              <a:buChar char="•"/>
              <a:defRPr/>
            </a:pPr>
            <a:r>
              <a:rPr lang="nl-NL" altLang="nl-NL" sz="1800" dirty="0">
                <a:solidFill>
                  <a:schemeClr val="accent5">
                    <a:lumMod val="50000"/>
                  </a:schemeClr>
                </a:solidFill>
              </a:rPr>
              <a:t> Datum Tweede Trimester SEO:</a:t>
            </a:r>
          </a:p>
          <a:p>
            <a:pPr algn="l">
              <a:buFont typeface="Arial" panose="020B0604020202020204" pitchFamily="34" charset="0"/>
              <a:buChar char="•"/>
              <a:defRPr/>
            </a:pPr>
            <a:r>
              <a:rPr lang="nl-NL" altLang="nl-NL" sz="1800" dirty="0">
                <a:solidFill>
                  <a:schemeClr val="accent5">
                    <a:lumMod val="50000"/>
                  </a:schemeClr>
                </a:solidFill>
              </a:rPr>
              <a:t> AT datum:  </a:t>
            </a:r>
          </a:p>
          <a:p>
            <a:pPr algn="l">
              <a:buFont typeface="Arial" panose="020B0604020202020204" pitchFamily="34" charset="0"/>
              <a:buChar char="•"/>
              <a:defRPr/>
            </a:pPr>
            <a:r>
              <a:rPr lang="nl-NL" altLang="nl-NL" sz="1800" dirty="0">
                <a:solidFill>
                  <a:schemeClr val="accent5">
                    <a:lumMod val="50000"/>
                  </a:schemeClr>
                </a:solidFill>
              </a:rPr>
              <a:t> Zwangerschapsduur:</a:t>
            </a:r>
          </a:p>
          <a:p>
            <a:pPr algn="l">
              <a:buFont typeface="Arial" panose="020B0604020202020204" pitchFamily="34" charset="0"/>
              <a:buChar char="•"/>
              <a:defRPr/>
            </a:pPr>
            <a:r>
              <a:rPr lang="nl-NL" altLang="nl-NL" sz="1800" dirty="0">
                <a:solidFill>
                  <a:schemeClr val="accent5">
                    <a:lumMod val="50000"/>
                  </a:schemeClr>
                </a:solidFill>
              </a:rPr>
              <a:t> Geboortedatum zwangere:</a:t>
            </a:r>
          </a:p>
          <a:p>
            <a:pPr algn="l">
              <a:buFont typeface="Arial" panose="020B0604020202020204" pitchFamily="34" charset="0"/>
              <a:buChar char="•"/>
              <a:defRPr/>
            </a:pPr>
            <a:r>
              <a:rPr lang="nl-NL" altLang="nl-NL" sz="1800" dirty="0">
                <a:solidFill>
                  <a:schemeClr val="accent5">
                    <a:lumMod val="50000"/>
                  </a:schemeClr>
                </a:solidFill>
              </a:rPr>
              <a:t> BMI: </a:t>
            </a:r>
          </a:p>
          <a:p>
            <a:pPr algn="l">
              <a:buFont typeface="Arial" panose="020B0604020202020204" pitchFamily="34" charset="0"/>
              <a:buChar char="•"/>
              <a:defRPr/>
            </a:pPr>
            <a:r>
              <a:rPr lang="nl-NL" altLang="nl-NL" sz="1800" dirty="0">
                <a:solidFill>
                  <a:schemeClr val="accent5">
                    <a:lumMod val="50000"/>
                  </a:schemeClr>
                </a:solidFill>
              </a:rPr>
              <a:t> Echoapparaat (type en serienummer of locatie):</a:t>
            </a:r>
          </a:p>
          <a:p>
            <a:pPr algn="l">
              <a:defRPr/>
            </a:pPr>
            <a:endParaRPr lang="nl-NL" altLang="nl-NL" sz="1800" dirty="0">
              <a:solidFill>
                <a:schemeClr val="accent5">
                  <a:lumMod val="50000"/>
                </a:schemeClr>
              </a:solidFill>
            </a:endParaRPr>
          </a:p>
          <a:p>
            <a:pPr algn="l">
              <a:defRPr/>
            </a:pPr>
            <a:r>
              <a:rPr lang="nl-NL" altLang="nl-NL" sz="1800" dirty="0">
                <a:solidFill>
                  <a:schemeClr val="accent5">
                    <a:lumMod val="50000"/>
                  </a:schemeClr>
                </a:solidFill>
              </a:rPr>
              <a:t>Let u erop dat herleidbare gegevens zichtbaar zijn op alle afbeeldingen, zoals client-/patiëntnummer, datum en tijdstip echo-onderzoek. </a:t>
            </a:r>
          </a:p>
          <a:p>
            <a:pPr algn="l">
              <a:defRPr/>
            </a:pPr>
            <a:r>
              <a:rPr lang="nl-NL" altLang="nl-NL" sz="1800" dirty="0">
                <a:solidFill>
                  <a:schemeClr val="accent5">
                    <a:lumMod val="50000"/>
                  </a:schemeClr>
                </a:solidFill>
              </a:rPr>
              <a:t>Houd de titel van de dia zichtbaar.</a:t>
            </a:r>
          </a:p>
          <a:p>
            <a:pPr algn="l">
              <a:defRPr/>
            </a:pPr>
            <a:endParaRPr lang="nl-NL" altLang="nl-NL" sz="1800" dirty="0">
              <a:solidFill>
                <a:srgbClr val="FF0000"/>
              </a:solidFill>
            </a:endParaRPr>
          </a:p>
          <a:p>
            <a:pPr algn="l">
              <a:buFont typeface="Arial" panose="020B0604020202020204" pitchFamily="34" charset="0"/>
              <a:buChar char="•"/>
              <a:defRPr/>
            </a:pPr>
            <a:endParaRPr lang="nl-NL" sz="18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FCD4F91C-D0BD-6B43-B87B-C6EF91B5CA70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3952" y="5755340"/>
            <a:ext cx="2270387" cy="959485"/>
          </a:xfrm>
          <a:prstGeom prst="rect">
            <a:avLst/>
          </a:prstGeom>
        </p:spPr>
      </p:pic>
      <p:pic>
        <p:nvPicPr>
          <p:cNvPr id="5" name="Afbeelding 4" descr="Peridos">
            <a:extLst>
              <a:ext uri="{FF2B5EF4-FFF2-40B4-BE49-F238E27FC236}">
                <a16:creationId xmlns:a16="http://schemas.microsoft.com/office/drawing/2014/main" id="{EDF7B68A-B2FE-40FF-A2C1-F093DC48C21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0899" y="5891547"/>
            <a:ext cx="2123440" cy="6870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348802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12DC63-B3F5-48D9-B0A8-E4292AAC7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6463" y="457200"/>
            <a:ext cx="2606765" cy="1227909"/>
          </a:xfrm>
        </p:spPr>
        <p:txBody>
          <a:bodyPr anchor="t">
            <a:noAutofit/>
          </a:bodyPr>
          <a:lstStyle/>
          <a:p>
            <a:r>
              <a:rPr lang="nl-NL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Centraal zenuwstelsel: </a:t>
            </a:r>
            <a:endParaRPr lang="nl-NL" dirty="0">
              <a:latin typeface="+mn-lt"/>
            </a:endParaRP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688042E-B799-C54E-B9F0-99FFC6B1CF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33819" y="1652452"/>
            <a:ext cx="2452051" cy="3311434"/>
          </a:xfrm>
        </p:spPr>
        <p:txBody>
          <a:bodyPr>
            <a:noAutofit/>
          </a:bodyPr>
          <a:lstStyle/>
          <a:p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Axiale doorsnede: </a:t>
            </a:r>
            <a:r>
              <a:rPr lang="nl-NL" sz="2400" dirty="0" err="1">
                <a:solidFill>
                  <a:schemeClr val="accent5">
                    <a:lumMod val="50000"/>
                  </a:schemeClr>
                </a:solidFill>
              </a:rPr>
              <a:t>transventriculair</a:t>
            </a:r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 vlak</a:t>
            </a:r>
          </a:p>
          <a:p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Beoordeling schedelbot /</a:t>
            </a:r>
          </a:p>
          <a:p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hersenstructuur</a:t>
            </a: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pPr algn="l"/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7" name="Afbeelding 6" descr="Peridos">
            <a:extLst>
              <a:ext uri="{FF2B5EF4-FFF2-40B4-BE49-F238E27FC236}">
                <a16:creationId xmlns:a16="http://schemas.microsoft.com/office/drawing/2014/main" id="{1CBA371D-7F8B-4984-8EA0-F721CD92A5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463" y="5713730"/>
            <a:ext cx="2123440" cy="68707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ijdelijke aanduiding voor afbeelding 5">
            <a:extLst>
              <a:ext uri="{FF2B5EF4-FFF2-40B4-BE49-F238E27FC236}">
                <a16:creationId xmlns:a16="http://schemas.microsoft.com/office/drawing/2014/main" id="{4A6876C9-D49A-4739-AB4F-864B2D269C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148150" y="167054"/>
            <a:ext cx="8817427" cy="6532683"/>
          </a:xfrm>
        </p:spPr>
      </p:sp>
    </p:spTree>
    <p:extLst>
      <p:ext uri="{BB962C8B-B14F-4D97-AF65-F5344CB8AC3E}">
        <p14:creationId xmlns:p14="http://schemas.microsoft.com/office/powerpoint/2010/main" val="37682803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B7B6A63-8A8F-4E79-A3E2-763C378786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213" y="444137"/>
            <a:ext cx="2659016" cy="1156063"/>
          </a:xfrm>
        </p:spPr>
        <p:txBody>
          <a:bodyPr anchor="t"/>
          <a:lstStyle/>
          <a:p>
            <a:r>
              <a:rPr lang="nl-NL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Centraal zenuwstelsel: </a:t>
            </a:r>
            <a:endParaRPr lang="nl-NL" dirty="0">
              <a:latin typeface="+mn-lt"/>
            </a:endParaRP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688042E-B799-C54E-B9F0-99FFC6B1CF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04212" y="1600200"/>
            <a:ext cx="2659016" cy="1371600"/>
          </a:xfrm>
        </p:spPr>
        <p:txBody>
          <a:bodyPr>
            <a:noAutofit/>
          </a:bodyPr>
          <a:lstStyle/>
          <a:p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Meting </a:t>
            </a:r>
            <a:r>
              <a:rPr lang="nl-NL" sz="2400" dirty="0" err="1">
                <a:solidFill>
                  <a:schemeClr val="accent5">
                    <a:lumMod val="50000"/>
                  </a:schemeClr>
                </a:solidFill>
              </a:rPr>
              <a:t>achterhoorn</a:t>
            </a:r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pPr algn="l"/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6" name="Afbeelding 5" descr="Peridos">
            <a:extLst>
              <a:ext uri="{FF2B5EF4-FFF2-40B4-BE49-F238E27FC236}">
                <a16:creationId xmlns:a16="http://schemas.microsoft.com/office/drawing/2014/main" id="{7B117B9D-3AA3-4D10-9B1F-7281427E1F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463" y="5713730"/>
            <a:ext cx="2123440" cy="68707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jdelijke aanduiding voor afbeelding 5">
            <a:extLst>
              <a:ext uri="{FF2B5EF4-FFF2-40B4-BE49-F238E27FC236}">
                <a16:creationId xmlns:a16="http://schemas.microsoft.com/office/drawing/2014/main" id="{04924376-7B47-483A-BB08-FE225C89FB9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148150" y="167054"/>
            <a:ext cx="8817427" cy="6532683"/>
          </a:xfrm>
        </p:spPr>
      </p:sp>
    </p:spTree>
    <p:extLst>
      <p:ext uri="{BB962C8B-B14F-4D97-AF65-F5344CB8AC3E}">
        <p14:creationId xmlns:p14="http://schemas.microsoft.com/office/powerpoint/2010/main" val="26154114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12DC63-B3F5-48D9-B0A8-E4292AAC7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6463" y="457200"/>
            <a:ext cx="2606765" cy="1227909"/>
          </a:xfrm>
        </p:spPr>
        <p:txBody>
          <a:bodyPr anchor="t">
            <a:noAutofit/>
          </a:bodyPr>
          <a:lstStyle/>
          <a:p>
            <a:r>
              <a:rPr lang="nl-NL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Centraal zenuwstelsel: </a:t>
            </a:r>
            <a:endParaRPr lang="nl-NL" dirty="0">
              <a:latin typeface="+mn-lt"/>
            </a:endParaRPr>
          </a:p>
        </p:txBody>
      </p:sp>
      <p:sp>
        <p:nvSpPr>
          <p:cNvPr id="6" name="Tijdelijke aanduiding voor afbeelding 5">
            <a:extLst>
              <a:ext uri="{FF2B5EF4-FFF2-40B4-BE49-F238E27FC236}">
                <a16:creationId xmlns:a16="http://schemas.microsoft.com/office/drawing/2014/main" id="{4CE17A3B-C729-4EE2-8DC0-195D8C2883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148150" y="167054"/>
            <a:ext cx="8817427" cy="6532683"/>
          </a:xfrm>
        </p:spPr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688042E-B799-C54E-B9F0-99FFC6B1CF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33819" y="1652452"/>
            <a:ext cx="2452051" cy="3311434"/>
          </a:xfrm>
        </p:spPr>
        <p:txBody>
          <a:bodyPr>
            <a:noAutofit/>
          </a:bodyPr>
          <a:lstStyle/>
          <a:p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Axiale doorsnede: </a:t>
            </a:r>
            <a:r>
              <a:rPr lang="nl-NL" sz="2400" dirty="0" err="1">
                <a:solidFill>
                  <a:schemeClr val="accent5">
                    <a:lumMod val="50000"/>
                  </a:schemeClr>
                </a:solidFill>
              </a:rPr>
              <a:t>transcerebellair</a:t>
            </a:r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 vlak</a:t>
            </a: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7" name="Afbeelding 6" descr="Peridos">
            <a:extLst>
              <a:ext uri="{FF2B5EF4-FFF2-40B4-BE49-F238E27FC236}">
                <a16:creationId xmlns:a16="http://schemas.microsoft.com/office/drawing/2014/main" id="{1CBA371D-7F8B-4984-8EA0-F721CD92A5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463" y="5713730"/>
            <a:ext cx="2123440" cy="6870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239673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12DC63-B3F5-48D9-B0A8-E4292AAC7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6463" y="457200"/>
            <a:ext cx="2606765" cy="1227909"/>
          </a:xfrm>
        </p:spPr>
        <p:txBody>
          <a:bodyPr anchor="t">
            <a:noAutofit/>
          </a:bodyPr>
          <a:lstStyle/>
          <a:p>
            <a:r>
              <a:rPr lang="nl-NL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Centraal zenuwstelsel: </a:t>
            </a:r>
            <a:endParaRPr lang="nl-NL" dirty="0">
              <a:latin typeface="+mn-lt"/>
            </a:endParaRPr>
          </a:p>
        </p:txBody>
      </p:sp>
      <p:sp>
        <p:nvSpPr>
          <p:cNvPr id="6" name="Tijdelijke aanduiding voor afbeelding 5">
            <a:extLst>
              <a:ext uri="{FF2B5EF4-FFF2-40B4-BE49-F238E27FC236}">
                <a16:creationId xmlns:a16="http://schemas.microsoft.com/office/drawing/2014/main" id="{4CE17A3B-C729-4EE2-8DC0-195D8C2883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148150" y="167054"/>
            <a:ext cx="8817427" cy="6532683"/>
          </a:xfrm>
        </p:spPr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688042E-B799-C54E-B9F0-99FFC6B1CF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33819" y="1652452"/>
            <a:ext cx="2452051" cy="3311434"/>
          </a:xfrm>
        </p:spPr>
        <p:txBody>
          <a:bodyPr>
            <a:noAutofit/>
          </a:bodyPr>
          <a:lstStyle/>
          <a:p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Wervelkolom-sagittaal</a:t>
            </a: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7" name="Afbeelding 6" descr="Peridos">
            <a:extLst>
              <a:ext uri="{FF2B5EF4-FFF2-40B4-BE49-F238E27FC236}">
                <a16:creationId xmlns:a16="http://schemas.microsoft.com/office/drawing/2014/main" id="{1CBA371D-7F8B-4984-8EA0-F721CD92A5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463" y="5713730"/>
            <a:ext cx="2123440" cy="6870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577780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12DC63-B3F5-48D9-B0A8-E4292AAC7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6463" y="457200"/>
            <a:ext cx="2606765" cy="1227909"/>
          </a:xfrm>
        </p:spPr>
        <p:txBody>
          <a:bodyPr anchor="t">
            <a:noAutofit/>
          </a:bodyPr>
          <a:lstStyle/>
          <a:p>
            <a:r>
              <a:rPr lang="nl-NL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Centraal zenuwstelsel: </a:t>
            </a:r>
            <a:endParaRPr lang="nl-NL" dirty="0">
              <a:latin typeface="+mn-lt"/>
            </a:endParaRPr>
          </a:p>
        </p:txBody>
      </p:sp>
      <p:sp>
        <p:nvSpPr>
          <p:cNvPr id="6" name="Tijdelijke aanduiding voor afbeelding 5">
            <a:extLst>
              <a:ext uri="{FF2B5EF4-FFF2-40B4-BE49-F238E27FC236}">
                <a16:creationId xmlns:a16="http://schemas.microsoft.com/office/drawing/2014/main" id="{4CE17A3B-C729-4EE2-8DC0-195D8C2883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148150" y="167054"/>
            <a:ext cx="8817427" cy="6532683"/>
          </a:xfrm>
        </p:spPr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688042E-B799-C54E-B9F0-99FFC6B1CF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33819" y="1652452"/>
            <a:ext cx="2452051" cy="3311434"/>
          </a:xfrm>
        </p:spPr>
        <p:txBody>
          <a:bodyPr>
            <a:noAutofit/>
          </a:bodyPr>
          <a:lstStyle/>
          <a:p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Wervelkolom- coronaal </a:t>
            </a:r>
            <a:r>
              <a:rPr lang="nl-NL" sz="2400" dirty="0" err="1">
                <a:solidFill>
                  <a:schemeClr val="accent5">
                    <a:lumMod val="50000"/>
                  </a:schemeClr>
                </a:solidFill>
              </a:rPr>
              <a:t>lumbo</a:t>
            </a:r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-(sacraal)</a:t>
            </a: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7" name="Afbeelding 6" descr="Peridos">
            <a:extLst>
              <a:ext uri="{FF2B5EF4-FFF2-40B4-BE49-F238E27FC236}">
                <a16:creationId xmlns:a16="http://schemas.microsoft.com/office/drawing/2014/main" id="{1CBA371D-7F8B-4984-8EA0-F721CD92A5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463" y="5713730"/>
            <a:ext cx="2123440" cy="6870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58581471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171</TotalTime>
  <Words>450</Words>
  <Application>Microsoft Office PowerPoint</Application>
  <PresentationFormat>Breedbeeld</PresentationFormat>
  <Paragraphs>210</Paragraphs>
  <Slides>34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34</vt:i4>
      </vt:variant>
    </vt:vector>
  </HeadingPairs>
  <TitlesOfParts>
    <vt:vector size="38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Centraal zenuwstelsel: </vt:lpstr>
      <vt:lpstr>Centraal zenuwstelsel: </vt:lpstr>
      <vt:lpstr>Centraal zenuwstelsel: </vt:lpstr>
      <vt:lpstr>Centraal zenuwstelsel: </vt:lpstr>
      <vt:lpstr>Centraal zenuwstelsel: </vt:lpstr>
      <vt:lpstr>Centraal zenuwstelsel: </vt:lpstr>
      <vt:lpstr>Gelaat:</vt:lpstr>
      <vt:lpstr>Gelaat:</vt:lpstr>
      <vt:lpstr>Gelaat:</vt:lpstr>
      <vt:lpstr>Thorax:</vt:lpstr>
      <vt:lpstr>Thorax:</vt:lpstr>
      <vt:lpstr>Hart:</vt:lpstr>
      <vt:lpstr>Hart:</vt:lpstr>
      <vt:lpstr>Hart:</vt:lpstr>
      <vt:lpstr>Hart:</vt:lpstr>
      <vt:lpstr>Abdomen:</vt:lpstr>
      <vt:lpstr>Abdomen:</vt:lpstr>
      <vt:lpstr>Abdomen:</vt:lpstr>
      <vt:lpstr>Abdomen:</vt:lpstr>
      <vt:lpstr>Abdomen:</vt:lpstr>
      <vt:lpstr>Abdomen:</vt:lpstr>
      <vt:lpstr>Extremiteiten: </vt:lpstr>
      <vt:lpstr>Extremiteiten: </vt:lpstr>
      <vt:lpstr>Extremiteiten: </vt:lpstr>
      <vt:lpstr>Extremiteiten: </vt:lpstr>
      <vt:lpstr>Placenta-lokalisatie </vt:lpstr>
      <vt:lpstr>Biometrie:</vt:lpstr>
      <vt:lpstr>Biometrie:</vt:lpstr>
      <vt:lpstr>Biometrie:</vt:lpstr>
      <vt:lpstr>Biometrie: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&lt;Voeg hier het logo van het RC toe&gt;</dc:title>
  <dc:creator>V Verf</dc:creator>
  <cp:lastModifiedBy>Keurentjes, Puck</cp:lastModifiedBy>
  <cp:revision>84</cp:revision>
  <dcterms:created xsi:type="dcterms:W3CDTF">2021-04-08T10:45:29Z</dcterms:created>
  <dcterms:modified xsi:type="dcterms:W3CDTF">2022-05-19T11:18:50Z</dcterms:modified>
</cp:coreProperties>
</file>